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bookmarkIdSeed="2">
  <p:sldMasterIdLst>
    <p:sldMasterId id="2147483648" r:id="rId1"/>
  </p:sldMasterIdLst>
  <p:notesMasterIdLst>
    <p:notesMasterId r:id="rId16"/>
  </p:notesMasterIdLst>
  <p:sldIdLst>
    <p:sldId id="256" r:id="rId2"/>
    <p:sldId id="285" r:id="rId3"/>
    <p:sldId id="284" r:id="rId4"/>
    <p:sldId id="270" r:id="rId5"/>
    <p:sldId id="286" r:id="rId6"/>
    <p:sldId id="282" r:id="rId7"/>
    <p:sldId id="288" r:id="rId8"/>
    <p:sldId id="289" r:id="rId9"/>
    <p:sldId id="291" r:id="rId10"/>
    <p:sldId id="275" r:id="rId11"/>
    <p:sldId id="279" r:id="rId12"/>
    <p:sldId id="283" r:id="rId13"/>
    <p:sldId id="292" r:id="rId14"/>
    <p:sldId id="287" r:id="rId1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C62"/>
    <a:srgbClr val="0066CC"/>
    <a:srgbClr val="CC99FF"/>
    <a:srgbClr val="2156A4"/>
    <a:srgbClr val="336699"/>
    <a:srgbClr val="003399"/>
    <a:srgbClr val="00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FECB4D8-DB02-4DC6-A0A2-4F2EBAE1DC90}" styleName="보통 스타일 1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816" autoAdjust="0"/>
    <p:restoredTop sz="83718" autoAdjust="0"/>
  </p:normalViewPr>
  <p:slideViewPr>
    <p:cSldViewPr snapToGrid="0">
      <p:cViewPr varScale="1">
        <p:scale>
          <a:sx n="63" d="100"/>
          <a:sy n="63" d="100"/>
        </p:scale>
        <p:origin x="72" y="34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103" d="100"/>
          <a:sy n="103" d="100"/>
        </p:scale>
        <p:origin x="3648" y="55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F939A6-D8A1-4A3E-B1AF-CF6B86DE165A}" type="datetimeFigureOut">
              <a:rPr lang="ko-KR" altLang="en-US" smtClean="0"/>
              <a:t>2025-11-25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032124-6EC6-43C3-BD2F-F4850F49A6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07538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6BC7AF-0032-1393-6101-D3AC058BB2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017FF5A-EEAF-F62A-C757-1DF1352F9D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27BC597-609B-5A7D-1A77-3B88645E58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6B45AF8-EB96-D178-5F86-8CA935D652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32124-6EC6-43C3-BD2F-F4850F49A65E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20022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32124-6EC6-43C3-BD2F-F4850F49A65E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7728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B27A88-F907-45EC-4B99-47C86505E6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1698A2B-3B15-A8B4-2C4D-633A34E3C07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160417A-0F37-FE3A-DDE3-827BFDF3E1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2486B0F-BCF0-ABAB-B4C4-F21846C66FF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32124-6EC6-43C3-BD2F-F4850F49A65E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48402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C1D53E-C2BE-392D-CEDC-FBDDEBF10A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78D6CB3-498D-6C58-DD15-23F1C3C57D0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2A8925A-E16E-ABFC-07D7-8F9B87D879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A36073A-EF16-C0D8-DC4C-9A10ED48251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32124-6EC6-43C3-BD2F-F4850F49A65E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34205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489132-758A-2594-F101-BACD77AA1A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3F653E0-05EB-0D92-7495-2F8835EFA1F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B2A059E-FF36-DEF7-153B-94BE741A76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07AD436-E616-2DD6-F79B-1B0C339748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32124-6EC6-43C3-BD2F-F4850F49A65E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584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32124-6EC6-43C3-BD2F-F4850F49A65E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8395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32124-6EC6-43C3-BD2F-F4850F49A65E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57454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A5A650-8D7A-4601-C35C-C89E7ED4D9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74A459C-FA2B-992D-8847-780438D7FB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032887D-3952-59EA-4985-D522D345EA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C514A52-CC86-91D7-24E4-2B5271E0027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32124-6EC6-43C3-BD2F-F4850F49A65E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49938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96069A-B2F6-4FA1-AD4D-2A323F30C2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19AA13B-A8E5-4FE8-A0C3-D3B2AFC203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0B6C15F-F3F5-4FD9-905B-15117DA31A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ED11E-A0F7-4FA6-ACB7-78AA5BA9D62F}" type="datetime1">
              <a:rPr lang="ko-KR" altLang="en-US" smtClean="0"/>
              <a:t>2025-11-25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61A8263-FD44-4E94-B425-7997E926A6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182FA20-B669-4095-A48B-C38AD003D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36E57-F90E-408A-B1D8-FC5493EAAE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59754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C3C79F-5B5B-415E-8024-08261215D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24E4B49-C25B-456D-A666-A3AB7DB27F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B144563-52D8-4510-89D4-6B03708ED8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70212-C18E-4A1F-93E7-F7CEC1EDC046}" type="datetime1">
              <a:rPr lang="ko-KR" altLang="en-US" smtClean="0"/>
              <a:t>2025-11-25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1FBE8A6-E611-47E5-A029-CFA1EBF265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703308A-F8BF-490F-A63A-ECA122FA5C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36E57-F90E-408A-B1D8-FC5493EAAE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6065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CBC554A-B6FF-46DB-ACAB-826BF9D91CB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7BDF5C3-6FAC-47AB-BB19-0321DBAF5C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4A40FDA-BF4D-4F35-BECE-9F365FE6C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3A6BDA-DA22-4CDD-A71E-4F480C069A60}" type="datetime1">
              <a:rPr lang="ko-KR" altLang="en-US" smtClean="0"/>
              <a:t>2025-11-25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A2C4534-204F-4701-868E-3EDA14DF97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3C512BC-7F13-464E-ADBC-25743F3344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36E57-F90E-408A-B1D8-FC5493EAAE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00067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0DBC53-D141-4CA5-B5A2-F3FFB856AA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552" y="176443"/>
            <a:ext cx="12021437" cy="687161"/>
          </a:xfrm>
        </p:spPr>
        <p:txBody>
          <a:bodyPr/>
          <a:lstStyle>
            <a:lvl1pPr>
              <a:defRPr b="1">
                <a:solidFill>
                  <a:srgbClr val="002C62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A4B7B04-A8B7-4F63-8E44-AF4B7DF11C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768ECB3-E602-48E8-B4DD-6395774C13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524C7B-84A8-4EA4-A24F-E6D033A0AF5B}" type="datetime1">
              <a:rPr lang="ko-KR" altLang="en-US" smtClean="0"/>
              <a:t>2025-11-25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D266D8C-21AF-4084-9D7F-D22D3B951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DE35378-C752-4505-80FB-FEE7F1043F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14540" y="6356350"/>
            <a:ext cx="2743200" cy="365125"/>
          </a:xfrm>
        </p:spPr>
        <p:txBody>
          <a:bodyPr/>
          <a:lstStyle/>
          <a:p>
            <a:fld id="{78736E57-F90E-408A-B1D8-FC5493EAAE16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415E7BE2-ECE1-4BDD-B754-E19AA34FEEB8}"/>
              </a:ext>
            </a:extLst>
          </p:cNvPr>
          <p:cNvCxnSpPr>
            <a:cxnSpLocks/>
          </p:cNvCxnSpPr>
          <p:nvPr userDrawn="1"/>
        </p:nvCxnSpPr>
        <p:spPr>
          <a:xfrm>
            <a:off x="35168" y="176443"/>
            <a:ext cx="0" cy="687161"/>
          </a:xfrm>
          <a:prstGeom prst="line">
            <a:avLst/>
          </a:prstGeom>
          <a:ln w="76200">
            <a:solidFill>
              <a:srgbClr val="002C6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09118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DA98FC-457C-4539-A9F9-5E33F436F7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B16A6F8-E102-4969-BC2D-A82CAFD1C2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4111405-D260-4CEE-AB0F-2164CC9F75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E06B30-2073-4305-9D3A-0916E29AB440}" type="datetime1">
              <a:rPr lang="ko-KR" altLang="en-US" smtClean="0"/>
              <a:t>2025-11-25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78A5793-DA58-417A-BB19-EB5FB470DF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E10BC3D-30E2-4719-AB75-90B6AC0556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36E57-F90E-408A-B1D8-FC5493EAAE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36960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210D63-A220-4A80-8040-023B45C330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2800E88-D9CC-40E2-A228-1DF3046AF3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2C85741-AD4A-423C-BBF8-BEE9F218D5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705DFA8-92FE-436A-AABA-BB7F4D5E3A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BFF7C-6511-4AE1-B612-A30E568F1FCB}" type="datetime1">
              <a:rPr lang="ko-KR" altLang="en-US" smtClean="0"/>
              <a:t>2025-11-25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C18C9D4-14AE-42F2-B4D2-8D67F2DF8E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42C7BB9-6B70-4AA3-A457-200DB84427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36E57-F90E-408A-B1D8-FC5493EAAE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7708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4DC8E2-E156-4C1B-A2F5-A8BA9612CA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94FBECB-0E3D-4BC8-9FE2-C3AAA031DA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9A68962-5696-4C86-8B90-D8C66C87F0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9EF4313-1D05-4480-A6D5-56E1DB4DA4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FD04F94-7B0E-43B5-902F-88072858C66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0CCBDA9-B265-4A3B-8511-7B749734A5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BDD75-5095-4C61-91A4-CF88A65BDFB9}" type="datetime1">
              <a:rPr lang="ko-KR" altLang="en-US" smtClean="0"/>
              <a:t>2025-11-25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CCC3DF3-CFF5-4FB2-9D5C-7C408E7C81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4E32E33-68B4-43E5-8FD5-35CF407154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36E57-F90E-408A-B1D8-FC5493EAAE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74051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D93D4F-BBC4-484E-B69C-ED5B1B6D24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1A50EB4-34A2-44F9-A98D-4C7F1499E9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3530C-2AA3-4CF7-9FD5-BD5A25DD584B}" type="datetime1">
              <a:rPr lang="ko-KR" altLang="en-US" smtClean="0"/>
              <a:t>2025-11-25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2887AA7-BB40-49EF-A7BD-9B42012F7D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45BCA18-5903-472D-A59F-371D567EA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36E57-F90E-408A-B1D8-FC5493EAAE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46242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93052FA-83BA-4B4E-AF86-D946E318B3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39933-39D2-48D7-81EE-0FA4E39D937B}" type="datetime1">
              <a:rPr lang="ko-KR" altLang="en-US" smtClean="0"/>
              <a:t>2025-11-25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9648522-4FEF-4AEC-BD94-28251C3B7F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5FE2665-8B25-4024-BBEC-CFAC9CD2C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36E57-F90E-408A-B1D8-FC5493EAAE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91785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28BDAE-5BD4-4FF7-B0F3-2914ED8D33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6223818-7332-4BC2-B08E-202545FA38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466E1A0-55B8-4C56-8061-3E942BB156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7819FB9-7A93-44A4-9048-D8E152BE1B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35F7E-94F8-43AF-BA3C-2C0EFE7FEF59}" type="datetime1">
              <a:rPr lang="ko-KR" altLang="en-US" smtClean="0"/>
              <a:t>2025-11-25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63777AD-299E-42C8-BD4A-C33CBFD24E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4738496-BED7-46A0-9B6C-3A0ED70BD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36E57-F90E-408A-B1D8-FC5493EAAE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87439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7251FE-50B6-429C-A5B6-41CCC4B086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4F9112C-74FA-48DA-9F57-A0FE41483FE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3CC4692-8176-450C-BFAF-3623A36B2C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A8D725E-2EA1-46CB-8A4F-9EDF17CC8B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4E7615-84C3-4169-9A08-54E8DCDD2913}" type="datetime1">
              <a:rPr lang="ko-KR" altLang="en-US" smtClean="0"/>
              <a:t>2025-11-25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95FC6DA-7A65-4895-8AF7-FC7B67E9A6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09FC8C7-18E7-449C-AD48-0ABB0EF9C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36E57-F90E-408A-B1D8-FC5493EAAE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74853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3C559B7-6256-431E-A890-529AA36F9F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6519C8B-4FA7-4FB2-8717-1669983D3C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F61D0ED-6A06-41E6-9D97-FF94C81707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768DCC-8D9B-4B47-BE29-50C716B9994F}" type="datetime1">
              <a:rPr lang="ko-KR" altLang="en-US" smtClean="0"/>
              <a:t>2025-11-25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2D21631-28ED-4C23-820E-5CA3902557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A6A2E70-8EAA-4B18-8A7B-601C41DD11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736E57-F90E-408A-B1D8-FC5493EAAE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08860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BF76F126-0A4F-46B8-9B2B-8C3F765120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92800" y="5004758"/>
            <a:ext cx="5821861" cy="959759"/>
          </a:xfrm>
        </p:spPr>
        <p:txBody>
          <a:bodyPr>
            <a:normAutofit/>
          </a:bodyPr>
          <a:lstStyle/>
          <a:p>
            <a:pPr algn="r"/>
            <a:r>
              <a:rPr lang="en-US" altLang="ko-KR" b="1" dirty="0" err="1">
                <a:solidFill>
                  <a:srgbClr val="002C62"/>
                </a:solidFill>
              </a:rPr>
              <a:t>Suhyeon</a:t>
            </a:r>
            <a:r>
              <a:rPr lang="en-US" altLang="ko-KR" b="1" dirty="0">
                <a:solidFill>
                  <a:srgbClr val="002C62"/>
                </a:solidFill>
              </a:rPr>
              <a:t> Lee</a:t>
            </a:r>
          </a:p>
          <a:p>
            <a:pPr algn="r"/>
            <a:r>
              <a:rPr lang="en-US" altLang="ko-KR" b="1" dirty="0">
                <a:solidFill>
                  <a:srgbClr val="002C62"/>
                </a:solidFill>
              </a:rPr>
              <a:t>Department of Computer Engineering</a:t>
            </a:r>
          </a:p>
          <a:p>
            <a:pPr algn="r"/>
            <a:endParaRPr lang="ko-KR" altLang="en-US" b="1" dirty="0">
              <a:solidFill>
                <a:srgbClr val="002C62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5500BC8-BD81-46C1-9DB9-8BCC851C5446}"/>
              </a:ext>
            </a:extLst>
          </p:cNvPr>
          <p:cNvSpPr/>
          <p:nvPr/>
        </p:nvSpPr>
        <p:spPr>
          <a:xfrm>
            <a:off x="-1" y="2135416"/>
            <a:ext cx="12192000" cy="2079997"/>
          </a:xfrm>
          <a:prstGeom prst="rect">
            <a:avLst/>
          </a:prstGeom>
          <a:solidFill>
            <a:srgbClr val="002C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" name="Picture 381" descr="악세사리">
            <a:extLst>
              <a:ext uri="{FF2B5EF4-FFF2-40B4-BE49-F238E27FC236}">
                <a16:creationId xmlns:a16="http://schemas.microsoft.com/office/drawing/2014/main" id="{6D421F4B-5169-46B4-9249-AB53789FC1C6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gray">
          <a:xfrm rot="16200000" flipV="1">
            <a:off x="6022181" y="-1806768"/>
            <a:ext cx="147638" cy="121920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AEB04FD9-6A59-4C4E-B0B6-829FC2BFF5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41450" y="2242315"/>
            <a:ext cx="10453006" cy="1604508"/>
          </a:xfrm>
        </p:spPr>
        <p:txBody>
          <a:bodyPr>
            <a:normAutofit/>
          </a:bodyPr>
          <a:lstStyle/>
          <a:p>
            <a:pPr algn="r"/>
            <a:r>
              <a:rPr lang="en-US" altLang="ko-KR" sz="3200" b="1" dirty="0" err="1">
                <a:solidFill>
                  <a:schemeClr val="bg1"/>
                </a:solidFill>
                <a:effectLst>
                  <a:outerShdw blurRad="50800" dist="50800" dir="5400000" sx="1000" sy="1000" algn="ctr" rotWithShape="0">
                    <a:srgbClr val="000000">
                      <a:alpha val="43137"/>
                    </a:srgbClr>
                  </a:outerShdw>
                </a:effectLst>
              </a:rPr>
              <a:t>EoMT</a:t>
            </a:r>
            <a:r>
              <a:rPr lang="en-US" altLang="ko-KR" sz="3200" b="1" dirty="0">
                <a:solidFill>
                  <a:schemeClr val="bg1"/>
                </a:solidFill>
                <a:effectLst>
                  <a:outerShdw blurRad="50800" dist="50800" dir="5400000" sx="1000" sy="1000" algn="ctr" rotWithShape="0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sz="3200" b="1">
                <a:solidFill>
                  <a:schemeClr val="bg1"/>
                </a:solidFill>
                <a:effectLst>
                  <a:outerShdw blurRad="50800" dist="50800" dir="5400000" sx="1000" sy="1000" algn="ctr" rotWithShape="0">
                    <a:srgbClr val="000000">
                      <a:alpha val="43137"/>
                    </a:srgbClr>
                  </a:outerShdw>
                </a:effectLst>
              </a:rPr>
              <a:t>모델 추론 진행사항 정리</a:t>
            </a:r>
            <a:endParaRPr lang="ko-KR" altLang="en-US" sz="3200" b="1" dirty="0">
              <a:solidFill>
                <a:schemeClr val="bg1"/>
              </a:solidFill>
              <a:effectLst>
                <a:outerShdw blurRad="50800" dist="50800" dir="5400000" sx="1000" sy="1000" algn="ctr" rotWithShape="0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A5E8C29-A238-4DD7-B7C5-335AFB9E0EF2}"/>
              </a:ext>
            </a:extLst>
          </p:cNvPr>
          <p:cNvSpPr/>
          <p:nvPr/>
        </p:nvSpPr>
        <p:spPr>
          <a:xfrm flipH="1">
            <a:off x="11786144" y="5004758"/>
            <a:ext cx="45719" cy="959758"/>
          </a:xfrm>
          <a:prstGeom prst="rect">
            <a:avLst/>
          </a:prstGeom>
          <a:solidFill>
            <a:srgbClr val="002C62"/>
          </a:solidFill>
          <a:ln>
            <a:solidFill>
              <a:srgbClr val="002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028" name="Picture 4" descr="HONGIK UNIVERSITY">
            <a:extLst>
              <a:ext uri="{FF2B5EF4-FFF2-40B4-BE49-F238E27FC236}">
                <a16:creationId xmlns:a16="http://schemas.microsoft.com/office/drawing/2014/main" id="{6B30C8C5-C24D-49AC-8DCD-2AC2166ECC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680" y="1773596"/>
            <a:ext cx="3089820" cy="214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부제목 2">
            <a:extLst>
              <a:ext uri="{FF2B5EF4-FFF2-40B4-BE49-F238E27FC236}">
                <a16:creationId xmlns:a16="http://schemas.microsoft.com/office/drawing/2014/main" id="{6DD967C6-5A84-204B-192A-9720D2E48DAD}"/>
              </a:ext>
            </a:extLst>
          </p:cNvPr>
          <p:cNvSpPr txBox="1">
            <a:spLocks/>
          </p:cNvSpPr>
          <p:nvPr/>
        </p:nvSpPr>
        <p:spPr>
          <a:xfrm>
            <a:off x="9871364" y="1666695"/>
            <a:ext cx="2023092" cy="427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b="1" dirty="0">
                <a:solidFill>
                  <a:srgbClr val="002C62"/>
                </a:solidFill>
              </a:rPr>
              <a:t>2025</a:t>
            </a:r>
            <a:r>
              <a:rPr lang="ko-KR" altLang="en-US" b="1" dirty="0">
                <a:solidFill>
                  <a:srgbClr val="002C62"/>
                </a:solidFill>
              </a:rPr>
              <a:t>년 </a:t>
            </a:r>
            <a:r>
              <a:rPr lang="en-US" altLang="ko-KR" b="1" dirty="0">
                <a:solidFill>
                  <a:srgbClr val="002C62"/>
                </a:solidFill>
              </a:rPr>
              <a:t>11</a:t>
            </a:r>
            <a:r>
              <a:rPr lang="ko-KR" altLang="en-US" b="1" dirty="0">
                <a:solidFill>
                  <a:srgbClr val="002C62"/>
                </a:solidFill>
              </a:rPr>
              <a:t>월 </a:t>
            </a:r>
            <a:r>
              <a:rPr lang="en-US" altLang="ko-KR" b="1" dirty="0">
                <a:solidFill>
                  <a:srgbClr val="002C62"/>
                </a:solidFill>
              </a:rPr>
              <a:t>19</a:t>
            </a:r>
            <a:r>
              <a:rPr lang="ko-KR" altLang="en-US" b="1" dirty="0">
                <a:solidFill>
                  <a:srgbClr val="002C62"/>
                </a:solidFill>
              </a:rPr>
              <a:t>일</a:t>
            </a:r>
            <a:endParaRPr lang="en-US" altLang="ko-KR" b="1" dirty="0">
              <a:solidFill>
                <a:srgbClr val="002C6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06867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B2380D-46C3-FD77-6218-FFF0E2B7EA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572999-4F38-8FA5-F918-0B9B8E67AF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err="1"/>
              <a:t>Coreml</a:t>
            </a:r>
            <a:r>
              <a:rPr lang="en-US" altLang="ko-KR" dirty="0"/>
              <a:t> </a:t>
            </a:r>
            <a:r>
              <a:rPr lang="ko-KR" altLang="en-US" dirty="0"/>
              <a:t>변환 과정에서의 문제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0F090A8-148F-1B98-397C-35B07F716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36E57-F90E-408A-B1D8-FC5493EAAE16}" type="slidenum">
              <a:rPr lang="ko-KR" altLang="en-US" smtClean="0"/>
              <a:t>10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040456A-120F-D1A4-9439-51B4F92FBE6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-35899" b="79838"/>
          <a:stretch>
            <a:fillRect/>
          </a:stretch>
        </p:blipFill>
        <p:spPr>
          <a:xfrm>
            <a:off x="3364930" y="-1185800"/>
            <a:ext cx="7929855" cy="518816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82BC139-36A1-5280-B73C-D68990854C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1334" y="4264465"/>
            <a:ext cx="8038584" cy="217243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C715299-1AF1-12DC-6185-4811D3A60193}"/>
              </a:ext>
            </a:extLst>
          </p:cNvPr>
          <p:cNvSpPr txBox="1"/>
          <p:nvPr/>
        </p:nvSpPr>
        <p:spPr>
          <a:xfrm>
            <a:off x="784703" y="4809250"/>
            <a:ext cx="2573503" cy="1872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600" dirty="0"/>
          </a:p>
          <a:p>
            <a:r>
              <a:rPr lang="en-US" altLang="ko-KR" sz="2000" b="1" dirty="0"/>
              <a:t>iPhone</a:t>
            </a:r>
            <a:r>
              <a:rPr lang="ko-KR" altLang="en-US" sz="2000" b="1" dirty="0"/>
              <a:t>에서 추론</a:t>
            </a:r>
            <a:endParaRPr lang="en-US" altLang="ko-KR" sz="2000" b="1" dirty="0"/>
          </a:p>
          <a:p>
            <a:pPr marL="342900" indent="-342900">
              <a:buFontTx/>
              <a:buChar char="-"/>
            </a:pPr>
            <a:r>
              <a:rPr lang="ko-KR" altLang="en-US" sz="2000" dirty="0"/>
              <a:t>라벨 및 색 불일치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sz="2400" b="1" dirty="0"/>
          </a:p>
          <a:p>
            <a:pPr>
              <a:lnSpc>
                <a:spcPct val="150000"/>
              </a:lnSpc>
            </a:pPr>
            <a:endParaRPr lang="en-US" altLang="ko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7A5A38-2AAC-8934-E435-C370202E901C}"/>
              </a:ext>
            </a:extLst>
          </p:cNvPr>
          <p:cNvSpPr txBox="1"/>
          <p:nvPr/>
        </p:nvSpPr>
        <p:spPr>
          <a:xfrm>
            <a:off x="677127" y="2664685"/>
            <a:ext cx="2444832" cy="1872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600" dirty="0"/>
          </a:p>
          <a:p>
            <a:r>
              <a:rPr lang="en-US" altLang="ko-KR" sz="2000" b="1" dirty="0"/>
              <a:t>Colab</a:t>
            </a:r>
            <a:r>
              <a:rPr lang="ko-KR" altLang="en-US" sz="2000" b="1" dirty="0"/>
              <a:t>에서 추론</a:t>
            </a:r>
            <a:endParaRPr lang="en-US" altLang="ko-KR" sz="2000" b="1" dirty="0"/>
          </a:p>
          <a:p>
            <a:pPr marL="342900" indent="-342900">
              <a:buFontTx/>
              <a:buChar char="-"/>
            </a:pPr>
            <a:r>
              <a:rPr lang="ko-KR" altLang="en-US" sz="2000" dirty="0"/>
              <a:t>라벨 및 색 일치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sz="2400" b="1" dirty="0"/>
          </a:p>
          <a:p>
            <a:pPr>
              <a:lnSpc>
                <a:spcPct val="150000"/>
              </a:lnSpc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0277885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02A175-65B9-5A87-EE07-CF9A06C92E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D5F258-5E3D-CE25-51C2-B05B05294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err="1"/>
              <a:t>Coreml</a:t>
            </a:r>
            <a:r>
              <a:rPr lang="en-US" altLang="ko-KR" dirty="0"/>
              <a:t> </a:t>
            </a:r>
            <a:r>
              <a:rPr lang="ko-KR" altLang="en-US" dirty="0"/>
              <a:t>변환 과정에서의 문제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8581C5-C31C-0FFD-18AA-14889E2A1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36E57-F90E-408A-B1D8-FC5493EAAE16}" type="slidenum">
              <a:rPr lang="ko-KR" altLang="en-US" smtClean="0"/>
              <a:t>11</a:t>
            </a:fld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A8E3A78C-FFA2-48D5-BAFE-C23C3D1774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2411" y="1899908"/>
            <a:ext cx="4715393" cy="442438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12266155-C2B1-7E08-1E26-19CA040B3E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0094" y="2260511"/>
            <a:ext cx="3485109" cy="370318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C7C6212-EE06-2DD4-7FFA-411C2B203ABE}"/>
              </a:ext>
            </a:extLst>
          </p:cNvPr>
          <p:cNvSpPr txBox="1"/>
          <p:nvPr/>
        </p:nvSpPr>
        <p:spPr>
          <a:xfrm>
            <a:off x="732382" y="1134291"/>
            <a:ext cx="98652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전처리가 제대로 구현되지 않았을 경우 제대로 </a:t>
            </a:r>
            <a:r>
              <a:rPr lang="en-US" altLang="ko-KR" sz="1600" dirty="0"/>
              <a:t>segmentation</a:t>
            </a:r>
            <a:r>
              <a:rPr lang="ko-KR" altLang="en-US" sz="1600" dirty="0"/>
              <a:t>되지 않는 상황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경우 </a:t>
            </a:r>
            <a:r>
              <a:rPr lang="en-US" altLang="ko-KR" sz="1600" dirty="0"/>
              <a:t>(2) </a:t>
            </a:r>
          </a:p>
        </p:txBody>
      </p:sp>
    </p:spTree>
    <p:extLst>
      <p:ext uri="{BB962C8B-B14F-4D97-AF65-F5344CB8AC3E}">
        <p14:creationId xmlns:p14="http://schemas.microsoft.com/office/powerpoint/2010/main" val="31376093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8BE5C3-0381-71A6-BDB9-8D9D9C5782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0B55FA-954C-DBCC-0BD4-ED5FA1810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err="1"/>
              <a:t>Coreml</a:t>
            </a:r>
            <a:r>
              <a:rPr lang="en-US" altLang="ko-KR" dirty="0"/>
              <a:t> </a:t>
            </a:r>
            <a:r>
              <a:rPr lang="ko-KR" altLang="en-US" dirty="0"/>
              <a:t>변환 과정에서의 문제 해결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18EB0D3-0B4E-C415-F845-D48D7E0271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36E57-F90E-408A-B1D8-FC5493EAAE16}" type="slidenum">
              <a:rPr lang="ko-KR" altLang="en-US" smtClean="0"/>
              <a:t>12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83F931F-1933-372D-B299-0F4052AF16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2709" y="1460422"/>
            <a:ext cx="4632702" cy="463270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CB26C18-97B1-D126-B80E-4971DDCFB2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664" y="934306"/>
            <a:ext cx="5604606" cy="560460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6ECF602-3ED1-EADF-CDEB-548F9DED19CB}"/>
              </a:ext>
            </a:extLst>
          </p:cNvPr>
          <p:cNvSpPr txBox="1"/>
          <p:nvPr/>
        </p:nvSpPr>
        <p:spPr>
          <a:xfrm>
            <a:off x="1864659" y="904807"/>
            <a:ext cx="32093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변환 전 모델을 </a:t>
            </a:r>
            <a:endParaRPr lang="en-US" altLang="ko-KR" sz="1600" dirty="0"/>
          </a:p>
          <a:p>
            <a:pPr algn="ctr"/>
            <a:r>
              <a:rPr lang="ko-KR" altLang="en-US" sz="1600" dirty="0"/>
              <a:t>서버에서 추론했을 때의 결과</a:t>
            </a:r>
            <a:endParaRPr lang="en-US" altLang="ko-KR" sz="1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C1FF081-914A-297B-D0A2-E6E8DFCD242A}"/>
              </a:ext>
            </a:extLst>
          </p:cNvPr>
          <p:cNvSpPr txBox="1"/>
          <p:nvPr/>
        </p:nvSpPr>
        <p:spPr>
          <a:xfrm>
            <a:off x="6465084" y="904807"/>
            <a:ext cx="35679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변환 후 정적 그래프가 저장된 모델을 서버에서 추론했을 때의 결과 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7869420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C88ABA-805C-6EE7-CF85-7AF35126D2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F030BD-3DA8-6835-2018-459B139B66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3600" dirty="0" err="1"/>
              <a:t>EoMT</a:t>
            </a:r>
            <a:r>
              <a:rPr lang="en-US" altLang="ko-KR" sz="3600" dirty="0"/>
              <a:t> </a:t>
            </a:r>
            <a:r>
              <a:rPr lang="ko-KR" altLang="en-US" sz="3600" dirty="0"/>
              <a:t>모델의 </a:t>
            </a:r>
            <a:r>
              <a:rPr lang="en-US" altLang="ko-KR" sz="3600" dirty="0"/>
              <a:t>On-device </a:t>
            </a:r>
            <a:r>
              <a:rPr lang="ko-KR" altLang="en-US" sz="3600" dirty="0"/>
              <a:t>추론 파이프라인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8F20433-1D70-D91B-BC8B-B904CD96A6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36E57-F90E-408A-B1D8-FC5493EAAE16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4CF3A51-0CEA-C2CD-8A13-B4E9BAEB5D28}"/>
              </a:ext>
            </a:extLst>
          </p:cNvPr>
          <p:cNvSpPr txBox="1"/>
          <p:nvPr/>
        </p:nvSpPr>
        <p:spPr>
          <a:xfrm>
            <a:off x="7349382" y="1137940"/>
            <a:ext cx="3384884" cy="40011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2000" dirty="0"/>
              <a:t>iPhone - Swift</a:t>
            </a:r>
            <a:endParaRPr lang="ko-KR" altLang="en-US" sz="20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1692D6B-1DA7-9523-A68E-4B61DE145406}"/>
              </a:ext>
            </a:extLst>
          </p:cNvPr>
          <p:cNvSpPr txBox="1"/>
          <p:nvPr/>
        </p:nvSpPr>
        <p:spPr>
          <a:xfrm>
            <a:off x="7057662" y="1771603"/>
            <a:ext cx="3968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2"/>
                </a:solidFill>
              </a:rPr>
              <a:t>5. Camera Input / Stored Images</a:t>
            </a:r>
            <a:br>
              <a:rPr lang="en-US" altLang="ko-KR" sz="1600" dirty="0">
                <a:solidFill>
                  <a:schemeClr val="bg2"/>
                </a:solidFill>
              </a:rPr>
            </a:br>
            <a:r>
              <a:rPr lang="en-US" altLang="ko-KR" sz="1600" dirty="0">
                <a:solidFill>
                  <a:schemeClr val="bg2"/>
                </a:solidFill>
              </a:rPr>
              <a:t>    dataset</a:t>
            </a:r>
            <a:r>
              <a:rPr lang="ko-KR" altLang="en-US" sz="1600" dirty="0">
                <a:solidFill>
                  <a:schemeClr val="bg2"/>
                </a:solidFill>
              </a:rPr>
              <a:t> 준비</a:t>
            </a:r>
            <a:endParaRPr lang="en-US" altLang="ko-KR" sz="1600" dirty="0">
              <a:solidFill>
                <a:schemeClr val="bg2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B983698-746E-827C-CD8C-70901CDC43E0}"/>
              </a:ext>
            </a:extLst>
          </p:cNvPr>
          <p:cNvSpPr txBox="1"/>
          <p:nvPr/>
        </p:nvSpPr>
        <p:spPr>
          <a:xfrm>
            <a:off x="7057662" y="2672343"/>
            <a:ext cx="39683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2"/>
                </a:solidFill>
              </a:rPr>
              <a:t>6. Pre-processing (Resize, Normalize)</a:t>
            </a:r>
            <a:endParaRPr lang="ko-KR" altLang="en-US" sz="1600" dirty="0">
              <a:solidFill>
                <a:schemeClr val="bg2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A1D2053-1E01-BD39-F697-FF9141313115}"/>
              </a:ext>
            </a:extLst>
          </p:cNvPr>
          <p:cNvSpPr txBox="1"/>
          <p:nvPr/>
        </p:nvSpPr>
        <p:spPr>
          <a:xfrm>
            <a:off x="7057662" y="3426395"/>
            <a:ext cx="39683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2"/>
                </a:solidFill>
              </a:rPr>
              <a:t>7. </a:t>
            </a:r>
            <a:r>
              <a:rPr lang="en-US" altLang="ko-KR" sz="1600" dirty="0" err="1">
                <a:solidFill>
                  <a:schemeClr val="bg2"/>
                </a:solidFill>
              </a:rPr>
              <a:t>CoreML</a:t>
            </a:r>
            <a:r>
              <a:rPr lang="en-US" altLang="ko-KR" sz="1600" dirty="0">
                <a:solidFill>
                  <a:schemeClr val="bg2"/>
                </a:solidFill>
              </a:rPr>
              <a:t> Prediction (ANE/GPU)</a:t>
            </a:r>
            <a:endParaRPr lang="ko-KR" altLang="en-US" sz="1600" dirty="0">
              <a:solidFill>
                <a:schemeClr val="bg2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16685BE-3D2C-BC20-C4C9-ECE22BFDBFAA}"/>
              </a:ext>
            </a:extLst>
          </p:cNvPr>
          <p:cNvSpPr txBox="1"/>
          <p:nvPr/>
        </p:nvSpPr>
        <p:spPr>
          <a:xfrm>
            <a:off x="7057662" y="4241844"/>
            <a:ext cx="39683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2"/>
                </a:solidFill>
              </a:rPr>
              <a:t>8. Raw Mask/Logits Outputs </a:t>
            </a:r>
            <a:r>
              <a:rPr lang="ko-KR" altLang="en-US" sz="1600" dirty="0">
                <a:solidFill>
                  <a:schemeClr val="bg2"/>
                </a:solidFill>
              </a:rPr>
              <a:t>저장 전송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7F133B-A3DD-55B2-23EC-8213DC112C60}"/>
              </a:ext>
            </a:extLst>
          </p:cNvPr>
          <p:cNvSpPr txBox="1"/>
          <p:nvPr/>
        </p:nvSpPr>
        <p:spPr>
          <a:xfrm>
            <a:off x="7057662" y="5118910"/>
            <a:ext cx="3968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9. Post-processing (Swift</a:t>
            </a:r>
            <a:r>
              <a:rPr lang="ko-KR" altLang="en-US" sz="1600" dirty="0"/>
              <a:t>로 구현</a:t>
            </a:r>
            <a:r>
              <a:rPr lang="en-US" altLang="ko-KR" sz="1600" dirty="0"/>
              <a:t>)</a:t>
            </a:r>
          </a:p>
          <a:p>
            <a:r>
              <a:rPr lang="en-US" altLang="ko-KR" sz="1600" dirty="0"/>
              <a:t>    </a:t>
            </a:r>
            <a:r>
              <a:rPr lang="ko-KR" altLang="en-US" sz="1600" dirty="0"/>
              <a:t>시각화</a:t>
            </a:r>
          </a:p>
        </p:txBody>
      </p:sp>
      <p:cxnSp>
        <p:nvCxnSpPr>
          <p:cNvPr id="26" name="연결선: 구부러짐 25">
            <a:extLst>
              <a:ext uri="{FF2B5EF4-FFF2-40B4-BE49-F238E27FC236}">
                <a16:creationId xmlns:a16="http://schemas.microsoft.com/office/drawing/2014/main" id="{232742FD-61E1-C23A-03FB-5BB4648BE7A8}"/>
              </a:ext>
            </a:extLst>
          </p:cNvPr>
          <p:cNvCxnSpPr>
            <a:cxnSpLocks/>
          </p:cNvCxnSpPr>
          <p:nvPr/>
        </p:nvCxnSpPr>
        <p:spPr>
          <a:xfrm rot="10800000">
            <a:off x="5703749" y="4132232"/>
            <a:ext cx="1353916" cy="1124878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F1263C20-F0FF-5C36-DF9A-B191BE6BFA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"/>
          <a:stretch>
            <a:fillRect/>
          </a:stretch>
        </p:blipFill>
        <p:spPr>
          <a:xfrm>
            <a:off x="439011" y="2329908"/>
            <a:ext cx="2344971" cy="287008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9A16F2D-6886-7279-E18F-E7ACF79DD6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79" b="11446"/>
          <a:stretch>
            <a:fillRect/>
          </a:stretch>
        </p:blipFill>
        <p:spPr>
          <a:xfrm>
            <a:off x="3089340" y="2250764"/>
            <a:ext cx="2309051" cy="3762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8844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411918-1752-7E18-4D75-5CE3DAB591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1DB67B-D2FE-746E-9AE8-5174E587C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앞으로의 계획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FBABF25-86D6-9236-C162-ED61B30E10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36E57-F90E-408A-B1D8-FC5493EAAE16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656D47-BFCB-767A-F44C-58726B627424}"/>
              </a:ext>
            </a:extLst>
          </p:cNvPr>
          <p:cNvSpPr txBox="1"/>
          <p:nvPr/>
        </p:nvSpPr>
        <p:spPr>
          <a:xfrm>
            <a:off x="1019626" y="1734669"/>
            <a:ext cx="9666514" cy="22565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/>
              <a:t>앞으로의 계획</a:t>
            </a:r>
            <a:endParaRPr lang="en-US" altLang="ko-KR" sz="2400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변환 완료된 모델과 </a:t>
            </a:r>
            <a:r>
              <a:rPr lang="en-US" altLang="ko-KR" dirty="0"/>
              <a:t>python </a:t>
            </a:r>
            <a:r>
              <a:rPr lang="ko-KR" altLang="en-US" dirty="0"/>
              <a:t>환경에서 검증이 완료된 </a:t>
            </a:r>
            <a:r>
              <a:rPr lang="ko-KR" altLang="en-US" dirty="0" err="1"/>
              <a:t>전처리</a:t>
            </a:r>
            <a:r>
              <a:rPr lang="ko-KR" altLang="en-US" dirty="0"/>
              <a:t> </a:t>
            </a:r>
            <a:r>
              <a:rPr lang="ko-KR" altLang="en-US" dirty="0" err="1"/>
              <a:t>매커니즘을</a:t>
            </a:r>
            <a:r>
              <a:rPr lang="ko-KR" altLang="en-US" dirty="0"/>
              <a:t> 이용해 </a:t>
            </a:r>
            <a:r>
              <a:rPr lang="en-US" altLang="ko-KR" dirty="0"/>
              <a:t>iPhone</a:t>
            </a:r>
            <a:r>
              <a:rPr lang="ko-KR" altLang="en-US" dirty="0"/>
              <a:t>에서 추론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Accuracy</a:t>
            </a:r>
            <a:r>
              <a:rPr lang="ko-KR" altLang="en-US" dirty="0"/>
              <a:t> 확인 </a:t>
            </a:r>
            <a:r>
              <a:rPr lang="en-US" altLang="ko-KR" dirty="0"/>
              <a:t>- iPhone</a:t>
            </a:r>
            <a:r>
              <a:rPr lang="ko-KR" altLang="en-US" dirty="0"/>
              <a:t>에서의 추론 결과의 </a:t>
            </a:r>
            <a:r>
              <a:rPr lang="en-US" altLang="ko-KR" dirty="0"/>
              <a:t>panoptic segmentation </a:t>
            </a:r>
            <a:r>
              <a:rPr lang="ko-KR" altLang="en-US" dirty="0"/>
              <a:t>정확도 확인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Latency </a:t>
            </a:r>
            <a:r>
              <a:rPr lang="ko-KR" altLang="en-US" dirty="0"/>
              <a:t>확인 </a:t>
            </a:r>
            <a:r>
              <a:rPr lang="en-US" altLang="ko-KR" dirty="0"/>
              <a:t>-  iPhone</a:t>
            </a:r>
            <a:r>
              <a:rPr lang="ko-KR" altLang="en-US" dirty="0"/>
              <a:t>에서의 추론 단계별 시간 측정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8241317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7BB089-FBBD-0D01-9E66-39848CA713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137DBA-0288-1EBB-3801-50F72575B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목차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04C0C02-84B0-E3D8-A4A4-01E86D1233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36E57-F90E-408A-B1D8-FC5493EAAE16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BF9A92-2D9F-4EF8-CEC3-BDDB8A63989C}"/>
              </a:ext>
            </a:extLst>
          </p:cNvPr>
          <p:cNvSpPr txBox="1"/>
          <p:nvPr/>
        </p:nvSpPr>
        <p:spPr>
          <a:xfrm>
            <a:off x="1019626" y="1071283"/>
            <a:ext cx="9666514" cy="3266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2000" b="1" dirty="0"/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ko-KR" sz="2000" b="1" dirty="0" err="1"/>
              <a:t>EoMT</a:t>
            </a:r>
            <a:r>
              <a:rPr lang="en-US" altLang="ko-KR" sz="2000" b="1" dirty="0"/>
              <a:t> </a:t>
            </a:r>
            <a:r>
              <a:rPr lang="ko-KR" altLang="en-US" sz="2000" b="1" dirty="0"/>
              <a:t>모델 설명 </a:t>
            </a:r>
            <a:endParaRPr lang="en-US" altLang="ko-KR" sz="2000" b="1" dirty="0"/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000" b="1" dirty="0"/>
              <a:t>목표</a:t>
            </a:r>
            <a:endParaRPr lang="en-US" altLang="ko-KR" sz="2000" b="1" dirty="0"/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000" b="1" dirty="0"/>
              <a:t>진행 사항</a:t>
            </a:r>
            <a:endParaRPr lang="en-US" altLang="ko-KR" sz="2000" b="1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 err="1"/>
              <a:t>EoMT</a:t>
            </a:r>
            <a:r>
              <a:rPr lang="en-US" altLang="ko-KR" sz="2000" dirty="0"/>
              <a:t> </a:t>
            </a:r>
            <a:r>
              <a:rPr lang="ko-KR" altLang="en-US" sz="2000" dirty="0"/>
              <a:t>모델의 </a:t>
            </a:r>
            <a:r>
              <a:rPr lang="en-US" altLang="ko-KR" sz="2000" dirty="0"/>
              <a:t>On-device </a:t>
            </a:r>
            <a:r>
              <a:rPr lang="ko-KR" altLang="en-US" sz="2000" dirty="0"/>
              <a:t>추론 파이프라인</a:t>
            </a:r>
            <a:endParaRPr lang="en-US" altLang="ko-KR" sz="2000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 err="1"/>
              <a:t>CoreML</a:t>
            </a:r>
            <a:r>
              <a:rPr lang="en-US" altLang="ko-KR" sz="2000" dirty="0"/>
              <a:t> </a:t>
            </a:r>
            <a:r>
              <a:rPr lang="ko-KR" altLang="en-US" sz="2000" dirty="0"/>
              <a:t>변환 과정에서의 문제</a:t>
            </a:r>
            <a:endParaRPr lang="en-US" altLang="ko-KR" sz="2000" dirty="0"/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000" b="1" dirty="0"/>
              <a:t>앞으로의 계획</a:t>
            </a:r>
            <a:endParaRPr lang="en-US" altLang="ko-KR" sz="2000" b="1" dirty="0"/>
          </a:p>
        </p:txBody>
      </p:sp>
    </p:spTree>
    <p:extLst>
      <p:ext uri="{BB962C8B-B14F-4D97-AF65-F5344CB8AC3E}">
        <p14:creationId xmlns:p14="http://schemas.microsoft.com/office/powerpoint/2010/main" val="29164941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DCD14F-6B52-B9FB-15F0-844CC960C3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EF2F0C-90D5-DB09-77BA-9ECB50F1BC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552" y="176443"/>
            <a:ext cx="12021437" cy="1239981"/>
          </a:xfrm>
        </p:spPr>
        <p:txBody>
          <a:bodyPr>
            <a:normAutofit/>
          </a:bodyPr>
          <a:lstStyle/>
          <a:p>
            <a:r>
              <a:rPr lang="en-US" altLang="ko-KR" dirty="0" err="1"/>
              <a:t>EoMT</a:t>
            </a:r>
            <a:r>
              <a:rPr lang="en-US" altLang="ko-KR" dirty="0"/>
              <a:t> </a:t>
            </a:r>
            <a:r>
              <a:rPr lang="ko-KR" altLang="en-US" dirty="0"/>
              <a:t>모델</a:t>
            </a:r>
            <a:r>
              <a:rPr lang="en-US" altLang="ko-KR" dirty="0"/>
              <a:t> </a:t>
            </a:r>
            <a:r>
              <a:rPr lang="ko-KR" altLang="en-US" dirty="0"/>
              <a:t>설명</a:t>
            </a:r>
            <a:br>
              <a:rPr lang="en-US" altLang="ko-KR" dirty="0"/>
            </a:br>
            <a:r>
              <a:rPr lang="en-US" altLang="ko-KR" sz="2200" dirty="0"/>
              <a:t>Encoder only Mask Transformer</a:t>
            </a:r>
            <a:endParaRPr lang="ko-KR" altLang="en-US" sz="22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096D6FC-A499-F3DB-5BDC-A66C8B1B5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36E57-F90E-408A-B1D8-FC5493EAAE16}" type="slidenum">
              <a:rPr lang="ko-KR" altLang="en-US" smtClean="0"/>
              <a:t>3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3B9776E-1E9F-B822-53A2-9F97E6389F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7789" y="392539"/>
            <a:ext cx="4991104" cy="209951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910EEF5-E270-F5C7-2744-05E515EA3F4D}"/>
              </a:ext>
            </a:extLst>
          </p:cNvPr>
          <p:cNvSpPr txBox="1"/>
          <p:nvPr/>
        </p:nvSpPr>
        <p:spPr>
          <a:xfrm>
            <a:off x="1081436" y="2293716"/>
            <a:ext cx="9666514" cy="3826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/>
              <a:t>Key Ideas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기존 </a:t>
            </a:r>
            <a:r>
              <a:rPr lang="en-US" altLang="ko-KR" dirty="0"/>
              <a:t>Mask Transformer</a:t>
            </a:r>
            <a:r>
              <a:rPr lang="ko-KR" altLang="en-US" dirty="0"/>
              <a:t>의</a:t>
            </a:r>
            <a:r>
              <a:rPr lang="ko-KR" altLang="en-US" b="1" dirty="0"/>
              <a:t> </a:t>
            </a:r>
            <a:r>
              <a:rPr lang="en-US" altLang="ko-KR" b="1" dirty="0"/>
              <a:t>Adapter</a:t>
            </a:r>
            <a:r>
              <a:rPr lang="ko-KR" altLang="en-US" b="1" dirty="0"/>
              <a:t>와 </a:t>
            </a:r>
            <a:r>
              <a:rPr lang="en-US" altLang="ko-KR" b="1" dirty="0"/>
              <a:t>Decoder</a:t>
            </a:r>
            <a:r>
              <a:rPr lang="ko-KR" altLang="en-US" dirty="0"/>
              <a:t>를</a:t>
            </a:r>
            <a:r>
              <a:rPr lang="en-US" altLang="ko-KR" dirty="0"/>
              <a:t> </a:t>
            </a:r>
            <a:r>
              <a:rPr lang="ko-KR" altLang="en-US" dirty="0"/>
              <a:t>제거 후 </a:t>
            </a:r>
            <a:r>
              <a:rPr lang="ko-KR" altLang="en-US" b="1" dirty="0"/>
              <a:t>단일</a:t>
            </a:r>
            <a:r>
              <a:rPr lang="en-US" altLang="ko-KR" b="1" dirty="0"/>
              <a:t> </a:t>
            </a:r>
            <a:r>
              <a:rPr lang="en-US" altLang="ko-KR" b="1" dirty="0" err="1"/>
              <a:t>ViT</a:t>
            </a:r>
            <a:r>
              <a:rPr lang="en-US" altLang="ko-KR" b="1" dirty="0"/>
              <a:t> Encoder</a:t>
            </a:r>
            <a:r>
              <a:rPr lang="en-US" altLang="ko-KR" dirty="0"/>
              <a:t> </a:t>
            </a:r>
            <a:r>
              <a:rPr lang="ko-KR" altLang="en-US" dirty="0"/>
              <a:t>만으로 </a:t>
            </a:r>
            <a:r>
              <a:rPr lang="en-US" altLang="ko-KR" dirty="0"/>
              <a:t>image segmentation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원래 </a:t>
            </a:r>
            <a:r>
              <a:rPr lang="en-US" altLang="ko-KR" dirty="0"/>
              <a:t>Decoder</a:t>
            </a:r>
            <a:r>
              <a:rPr lang="ko-KR" altLang="en-US" dirty="0"/>
              <a:t>에서 </a:t>
            </a:r>
            <a:r>
              <a:rPr lang="en-US" altLang="ko-KR" dirty="0"/>
              <a:t>self-attention</a:t>
            </a:r>
            <a:r>
              <a:rPr lang="ko-KR" altLang="en-US" dirty="0"/>
              <a:t>과 </a:t>
            </a:r>
            <a:r>
              <a:rPr lang="en-US" altLang="ko-KR" dirty="0"/>
              <a:t>cross-attention</a:t>
            </a:r>
            <a:r>
              <a:rPr lang="ko-KR" altLang="en-US" dirty="0"/>
              <a:t>를 통해 해석하던 쿼리를 </a:t>
            </a:r>
            <a:r>
              <a:rPr lang="en-US" altLang="ko-KR" dirty="0"/>
              <a:t>Encoder </a:t>
            </a:r>
            <a:r>
              <a:rPr lang="ko-KR" altLang="en-US" dirty="0"/>
              <a:t>중간 레이어에 주입하여 패치 토큰과 </a:t>
            </a:r>
            <a:r>
              <a:rPr lang="en-US" altLang="ko-KR" dirty="0" err="1"/>
              <a:t>concat</a:t>
            </a:r>
            <a:endParaRPr lang="en-US" altLang="ko-KR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Encoder</a:t>
            </a:r>
            <a:r>
              <a:rPr lang="ko-KR" altLang="en-US" dirty="0"/>
              <a:t>에서</a:t>
            </a:r>
            <a:r>
              <a:rPr lang="en-US" altLang="ko-KR" dirty="0"/>
              <a:t> patch-patch attention, query-query attention(</a:t>
            </a:r>
            <a:r>
              <a:rPr lang="ko-KR" altLang="en-US" dirty="0"/>
              <a:t>기존 </a:t>
            </a:r>
            <a:r>
              <a:rPr lang="en-US" altLang="ko-KR" dirty="0"/>
              <a:t>Decoder</a:t>
            </a:r>
            <a:r>
              <a:rPr lang="ko-KR" altLang="en-US" dirty="0"/>
              <a:t>의 </a:t>
            </a:r>
            <a:r>
              <a:rPr lang="en-US" altLang="ko-KR" dirty="0"/>
              <a:t>self-attention </a:t>
            </a:r>
            <a:r>
              <a:rPr lang="ko-KR" altLang="en-US" dirty="0"/>
              <a:t>역할</a:t>
            </a:r>
            <a:r>
              <a:rPr lang="en-US" altLang="ko-KR" dirty="0"/>
              <a:t>), query-patch attention </a:t>
            </a:r>
            <a:r>
              <a:rPr lang="ko-KR" altLang="en-US" dirty="0"/>
              <a:t>수행</a:t>
            </a:r>
            <a:r>
              <a:rPr lang="en-US" altLang="ko-KR" dirty="0"/>
              <a:t>(</a:t>
            </a:r>
            <a:r>
              <a:rPr lang="ko-KR" altLang="en-US" dirty="0"/>
              <a:t>기존 </a:t>
            </a:r>
            <a:r>
              <a:rPr lang="en-US" altLang="ko-KR" dirty="0"/>
              <a:t>Decoder</a:t>
            </a:r>
            <a:r>
              <a:rPr lang="ko-KR" altLang="en-US" dirty="0"/>
              <a:t>의 </a:t>
            </a:r>
            <a:r>
              <a:rPr lang="en-US" altLang="ko-KR" dirty="0"/>
              <a:t>Cross Attention </a:t>
            </a:r>
            <a:r>
              <a:rPr lang="ko-KR" altLang="en-US" dirty="0"/>
              <a:t>역할</a:t>
            </a:r>
            <a:r>
              <a:rPr lang="en-US" altLang="ko-KR" dirty="0"/>
              <a:t>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Mask</a:t>
            </a:r>
            <a:r>
              <a:rPr lang="ko-KR" altLang="en-US" dirty="0"/>
              <a:t> </a:t>
            </a:r>
            <a:r>
              <a:rPr lang="en-US" altLang="ko-KR" dirty="0"/>
              <a:t>annealing </a:t>
            </a:r>
            <a:r>
              <a:rPr lang="ko-KR" altLang="en-US" dirty="0"/>
              <a:t>기법 제시 </a:t>
            </a:r>
            <a:r>
              <a:rPr lang="en-US" altLang="ko-KR" dirty="0"/>
              <a:t>– </a:t>
            </a:r>
            <a:r>
              <a:rPr lang="ko-KR" altLang="en-US" dirty="0"/>
              <a:t>학습 초기에 </a:t>
            </a:r>
            <a:r>
              <a:rPr lang="en-US" altLang="ko-KR" dirty="0"/>
              <a:t>fully masked attention</a:t>
            </a:r>
            <a:r>
              <a:rPr lang="ko-KR" altLang="en-US" dirty="0"/>
              <a:t>으로 성능을 높이고 점진적으로 </a:t>
            </a:r>
            <a:r>
              <a:rPr lang="en-US" altLang="ko-KR" dirty="0"/>
              <a:t>masked</a:t>
            </a:r>
            <a:r>
              <a:rPr lang="ko-KR" altLang="en-US" dirty="0"/>
              <a:t>된 비율을 줄여 추론 시에는 </a:t>
            </a:r>
            <a:r>
              <a:rPr lang="en-US" altLang="ko-KR" dirty="0"/>
              <a:t>mask</a:t>
            </a:r>
            <a:r>
              <a:rPr lang="ko-KR" altLang="en-US" dirty="0"/>
              <a:t>가 필요 없는 </a:t>
            </a:r>
            <a:r>
              <a:rPr lang="en-US" altLang="ko-KR" dirty="0" err="1"/>
              <a:t>ViT</a:t>
            </a:r>
            <a:r>
              <a:rPr lang="en-US" altLang="ko-KR" dirty="0"/>
              <a:t> </a:t>
            </a:r>
            <a:r>
              <a:rPr lang="ko-KR" altLang="en-US" dirty="0"/>
              <a:t>구조 사용</a:t>
            </a:r>
            <a:r>
              <a:rPr lang="en-US" altLang="ko-KR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4380607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F01D89-421D-20CC-6D5F-47FC8C6A5C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340BEB-8E46-868C-99E7-95D8BC5B3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목표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22E4903-A5AB-F7E3-2412-5136BFF43F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36E57-F90E-408A-B1D8-FC5493EAAE16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0DA4B2-EC6E-F008-6710-245906C12FE5}"/>
              </a:ext>
            </a:extLst>
          </p:cNvPr>
          <p:cNvSpPr txBox="1"/>
          <p:nvPr/>
        </p:nvSpPr>
        <p:spPr>
          <a:xfrm>
            <a:off x="1019626" y="1558488"/>
            <a:ext cx="9666514" cy="44712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600" dirty="0"/>
          </a:p>
          <a:p>
            <a:r>
              <a:rPr lang="ko-KR" altLang="en-US" sz="2400" b="1" dirty="0"/>
              <a:t>목표 </a:t>
            </a:r>
            <a:r>
              <a:rPr lang="en-US" altLang="ko-KR" sz="2400" b="1" dirty="0"/>
              <a:t>(</a:t>
            </a:r>
            <a:r>
              <a:rPr lang="en-US" altLang="ko-KR" sz="2000" b="1" dirty="0"/>
              <a:t>~2</a:t>
            </a:r>
            <a:r>
              <a:rPr lang="ko-KR" altLang="en-US" sz="2000" b="1" dirty="0"/>
              <a:t>월</a:t>
            </a:r>
            <a:r>
              <a:rPr lang="en-US" altLang="ko-KR" sz="2000" b="1" dirty="0"/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2000" dirty="0"/>
              <a:t>iOS </a:t>
            </a:r>
            <a:r>
              <a:rPr lang="ko-KR" altLang="en-US" sz="2000" dirty="0"/>
              <a:t>환경에서</a:t>
            </a:r>
            <a:r>
              <a:rPr lang="en-US" altLang="ko-KR" sz="2000" dirty="0"/>
              <a:t> </a:t>
            </a:r>
            <a:r>
              <a:rPr lang="en-US" altLang="ko-KR" sz="2000" dirty="0" err="1"/>
              <a:t>EoMT</a:t>
            </a:r>
            <a:r>
              <a:rPr lang="en-US" altLang="ko-KR" sz="2000" dirty="0"/>
              <a:t> </a:t>
            </a:r>
            <a:r>
              <a:rPr lang="ko-KR" altLang="en-US" sz="2000" dirty="0"/>
              <a:t>모델 </a:t>
            </a:r>
            <a:r>
              <a:rPr lang="en-US" altLang="ko-KR" sz="2000" dirty="0"/>
              <a:t>panoptic segmentation </a:t>
            </a:r>
            <a:r>
              <a:rPr lang="ko-KR" altLang="en-US" sz="2000" dirty="0"/>
              <a:t>추론 및 최적화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en-US" altLang="ko-KR" dirty="0"/>
              <a:t>Panoptic segmentation:</a:t>
            </a:r>
            <a:r>
              <a:rPr lang="ko-KR" altLang="en-US" dirty="0"/>
              <a:t> 어떤 사물인지</a:t>
            </a:r>
            <a:r>
              <a:rPr lang="en-US" altLang="ko-KR" dirty="0"/>
              <a:t>, </a:t>
            </a:r>
            <a:r>
              <a:rPr lang="ko-KR" altLang="en-US" dirty="0"/>
              <a:t>개별 객체인지를 동시에 구분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sz="1600" dirty="0"/>
          </a:p>
          <a:p>
            <a:pPr>
              <a:lnSpc>
                <a:spcPct val="150000"/>
              </a:lnSpc>
            </a:pPr>
            <a:endParaRPr lang="en-US" altLang="ko-KR" sz="1600" dirty="0"/>
          </a:p>
          <a:p>
            <a:pPr>
              <a:lnSpc>
                <a:spcPct val="150000"/>
              </a:lnSpc>
            </a:pPr>
            <a:r>
              <a:rPr lang="en-US" altLang="ko-KR" b="1" dirty="0"/>
              <a:t>Related Work:</a:t>
            </a:r>
          </a:p>
          <a:p>
            <a:pPr>
              <a:lnSpc>
                <a:spcPct val="150000"/>
              </a:lnSpc>
            </a:pPr>
            <a:r>
              <a:rPr lang="en-US" altLang="ko-KR" dirty="0" err="1"/>
              <a:t>MobileSAM</a:t>
            </a:r>
            <a:r>
              <a:rPr lang="en-US" altLang="ko-KR" dirty="0"/>
              <a:t>, </a:t>
            </a:r>
            <a:r>
              <a:rPr lang="en-US" altLang="ko-KR" dirty="0" err="1"/>
              <a:t>EdgeSAM</a:t>
            </a:r>
            <a:r>
              <a:rPr lang="en-US" altLang="ko-KR" dirty="0"/>
              <a:t>: </a:t>
            </a:r>
            <a:r>
              <a:rPr lang="ko-KR" altLang="en-US" dirty="0" err="1"/>
              <a:t>경량화된</a:t>
            </a:r>
            <a:r>
              <a:rPr lang="ko-KR" altLang="en-US" dirty="0"/>
              <a:t> </a:t>
            </a:r>
            <a:r>
              <a:rPr lang="en-US" altLang="ko-KR" dirty="0"/>
              <a:t>Encoder</a:t>
            </a:r>
            <a:r>
              <a:rPr lang="ko-KR" altLang="en-US" dirty="0"/>
              <a:t>를 활용한 </a:t>
            </a:r>
            <a:r>
              <a:rPr lang="en-US" altLang="ko-KR" dirty="0"/>
              <a:t>on-device </a:t>
            </a:r>
            <a:r>
              <a:rPr lang="ko-KR" altLang="en-US" dirty="0"/>
              <a:t>모델 사례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 err="1"/>
              <a:t>EoMT</a:t>
            </a:r>
            <a:r>
              <a:rPr lang="en-US" altLang="ko-KR" dirty="0"/>
              <a:t> </a:t>
            </a:r>
            <a:r>
              <a:rPr lang="ko-KR" altLang="en-US" dirty="0"/>
              <a:t>모델 또한 구조적 단순함 추구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sz="2400" b="1" dirty="0"/>
          </a:p>
        </p:txBody>
      </p:sp>
    </p:spTree>
    <p:extLst>
      <p:ext uri="{BB962C8B-B14F-4D97-AF65-F5344CB8AC3E}">
        <p14:creationId xmlns:p14="http://schemas.microsoft.com/office/powerpoint/2010/main" val="9736721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0B1E0B-5858-A0E6-4762-3A65074A40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EDECA3-09E8-3824-F413-0FA4EF03C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진행사항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6EC0EEF-0153-CF07-553A-0134698EC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36E57-F90E-408A-B1D8-FC5493EAAE16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DBCD5C1-86EC-BB1D-DDEF-2EEDE7A3950B}"/>
              </a:ext>
            </a:extLst>
          </p:cNvPr>
          <p:cNvSpPr txBox="1"/>
          <p:nvPr/>
        </p:nvSpPr>
        <p:spPr>
          <a:xfrm>
            <a:off x="1262743" y="1627093"/>
            <a:ext cx="9666514" cy="3918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/>
              <a:t>기존 계획</a:t>
            </a:r>
            <a:endParaRPr lang="en-US" altLang="ko-KR" sz="2400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dirty="0" err="1"/>
              <a:t>Pytorch</a:t>
            </a:r>
            <a:r>
              <a:rPr lang="ko-KR" altLang="en-US" dirty="0"/>
              <a:t>의 </a:t>
            </a:r>
            <a:r>
              <a:rPr lang="en-US" altLang="ko-KR" dirty="0" err="1"/>
              <a:t>EoMT</a:t>
            </a:r>
            <a:r>
              <a:rPr lang="en-US" altLang="ko-KR" dirty="0"/>
              <a:t> </a:t>
            </a:r>
            <a:r>
              <a:rPr lang="ko-KR" altLang="en-US" dirty="0"/>
              <a:t>모델을 </a:t>
            </a:r>
            <a:r>
              <a:rPr lang="en-US" altLang="ko-KR" dirty="0" err="1"/>
              <a:t>CoreML</a:t>
            </a:r>
            <a:r>
              <a:rPr lang="ko-KR" altLang="en-US" dirty="0"/>
              <a:t>에서 사용할 수 있도록 모델 변환</a:t>
            </a:r>
            <a:endParaRPr lang="en-US" altLang="ko-KR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err="1"/>
              <a:t>CoreML</a:t>
            </a:r>
            <a:r>
              <a:rPr lang="en-US" altLang="ko-KR" dirty="0"/>
              <a:t> – Apple</a:t>
            </a:r>
            <a:r>
              <a:rPr lang="ko-KR" altLang="en-US" dirty="0"/>
              <a:t>에서 제공하는 </a:t>
            </a:r>
            <a:r>
              <a:rPr lang="ko-KR" altLang="en-US" dirty="0" err="1"/>
              <a:t>머신러닝</a:t>
            </a:r>
            <a:r>
              <a:rPr lang="ko-KR" altLang="en-US" dirty="0"/>
              <a:t> 프레임워크</a:t>
            </a:r>
            <a:endParaRPr lang="en-US" altLang="ko-KR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모델 </a:t>
            </a:r>
            <a:r>
              <a:rPr lang="en-US" altLang="ko-KR" dirty="0"/>
              <a:t>– coco_panoptic_eomt_small_640_2x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데이터셋 </a:t>
            </a:r>
            <a:r>
              <a:rPr lang="en-US" altLang="ko-KR" dirty="0"/>
              <a:t>– coco validation 2017</a:t>
            </a:r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dirty="0"/>
              <a:t>iOS Test App </a:t>
            </a:r>
            <a:r>
              <a:rPr lang="ko-KR" altLang="en-US" dirty="0"/>
              <a:t>구축 후 모델 추론 수행</a:t>
            </a:r>
            <a:endParaRPr lang="en-US" altLang="ko-KR" dirty="0"/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altLang="ko-KR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/>
              <a:t>추론 결과의 </a:t>
            </a:r>
            <a:r>
              <a:rPr lang="en-US" altLang="ko-KR" dirty="0"/>
              <a:t>Accuracy</a:t>
            </a:r>
            <a:r>
              <a:rPr lang="ko-KR" altLang="en-US" dirty="0"/>
              <a:t>와 </a:t>
            </a:r>
            <a:r>
              <a:rPr lang="en-US" altLang="ko-KR" dirty="0"/>
              <a:t>Latency</a:t>
            </a:r>
            <a:r>
              <a:rPr lang="ko-KR" altLang="en-US" dirty="0"/>
              <a:t> 등을 정량적인 성능 지표로 분석 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6543982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3E65A5-307A-B032-BD92-A8391E948B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2EA386-3D82-2273-64DD-22A04E0FB9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3600" dirty="0" err="1"/>
              <a:t>EoMT</a:t>
            </a:r>
            <a:r>
              <a:rPr lang="en-US" altLang="ko-KR" sz="3600" dirty="0"/>
              <a:t> </a:t>
            </a:r>
            <a:r>
              <a:rPr lang="ko-KR" altLang="en-US" sz="3600" dirty="0"/>
              <a:t>모델의 </a:t>
            </a:r>
            <a:r>
              <a:rPr lang="en-US" altLang="ko-KR" sz="3600" dirty="0"/>
              <a:t>On-device </a:t>
            </a:r>
            <a:r>
              <a:rPr lang="ko-KR" altLang="en-US" sz="3600" dirty="0"/>
              <a:t>추론 파이프라인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1DFEA25-B919-100C-F776-B69A972644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36E57-F90E-408A-B1D8-FC5493EAAE16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84E21C-6856-92E5-2AEE-1DAD68D9F143}"/>
              </a:ext>
            </a:extLst>
          </p:cNvPr>
          <p:cNvSpPr txBox="1"/>
          <p:nvPr/>
        </p:nvSpPr>
        <p:spPr>
          <a:xfrm>
            <a:off x="826167" y="1771603"/>
            <a:ext cx="39683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1. </a:t>
            </a:r>
            <a:r>
              <a:rPr lang="en-US" altLang="ko-KR" sz="1600" dirty="0" err="1"/>
              <a:t>PyTorch</a:t>
            </a:r>
            <a:r>
              <a:rPr lang="en-US" altLang="ko-KR" sz="1600" dirty="0"/>
              <a:t> </a:t>
            </a:r>
            <a:r>
              <a:rPr lang="en-US" altLang="ko-KR" sz="1600" dirty="0" err="1"/>
              <a:t>EoMT</a:t>
            </a:r>
            <a:r>
              <a:rPr lang="en-US" altLang="ko-KR" sz="1600" dirty="0"/>
              <a:t> Model (Trained)</a:t>
            </a:r>
            <a:endParaRPr lang="ko-KR" altLang="en-US" sz="1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75C03AD-5FAD-C2D0-52E2-0D9006632125}"/>
              </a:ext>
            </a:extLst>
          </p:cNvPr>
          <p:cNvSpPr txBox="1"/>
          <p:nvPr/>
        </p:nvSpPr>
        <p:spPr>
          <a:xfrm>
            <a:off x="7349382" y="1137940"/>
            <a:ext cx="3384884" cy="40011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2000" dirty="0"/>
              <a:t>iPhone - Swift</a:t>
            </a:r>
            <a:endParaRPr lang="ko-KR" altLang="en-US" sz="2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9AF0D94-4234-7D21-9B8E-32E25DCA8D48}"/>
              </a:ext>
            </a:extLst>
          </p:cNvPr>
          <p:cNvSpPr txBox="1"/>
          <p:nvPr/>
        </p:nvSpPr>
        <p:spPr>
          <a:xfrm>
            <a:off x="826168" y="1137940"/>
            <a:ext cx="3968324" cy="40011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2000" dirty="0"/>
              <a:t>Server – Python</a:t>
            </a:r>
            <a:endParaRPr lang="ko-KR" altLang="en-US" sz="2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CFD299E-326B-263D-4232-75C14A356742}"/>
              </a:ext>
            </a:extLst>
          </p:cNvPr>
          <p:cNvSpPr txBox="1"/>
          <p:nvPr/>
        </p:nvSpPr>
        <p:spPr>
          <a:xfrm>
            <a:off x="826167" y="2309691"/>
            <a:ext cx="41950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2. Dummy Input </a:t>
            </a:r>
            <a:r>
              <a:rPr lang="ko-KR" altLang="en-US" sz="1600" dirty="0"/>
              <a:t>주입 후 모델 연산의 정적 그래프 저장 </a:t>
            </a:r>
            <a:r>
              <a:rPr lang="en-US" altLang="ko-KR" sz="1600" dirty="0"/>
              <a:t>(</a:t>
            </a:r>
            <a:r>
              <a:rPr lang="en-US" altLang="ko-KR" sz="1600" dirty="0" err="1"/>
              <a:t>jit</a:t>
            </a:r>
            <a:r>
              <a:rPr lang="ko-KR" altLang="en-US" sz="1600" dirty="0"/>
              <a:t> </a:t>
            </a:r>
            <a:r>
              <a:rPr lang="en-US" altLang="ko-KR" sz="1600" dirty="0"/>
              <a:t>trace)</a:t>
            </a:r>
            <a:endParaRPr lang="ko-KR" altLang="en-US" sz="16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5F7C2B9-9F7E-99DB-4047-1742C9EF15E7}"/>
              </a:ext>
            </a:extLst>
          </p:cNvPr>
          <p:cNvSpPr txBox="1"/>
          <p:nvPr/>
        </p:nvSpPr>
        <p:spPr>
          <a:xfrm>
            <a:off x="826166" y="3010897"/>
            <a:ext cx="45705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3. </a:t>
            </a:r>
            <a:r>
              <a:rPr lang="ko-KR" altLang="en-US" sz="1600" dirty="0"/>
              <a:t>모델을 </a:t>
            </a:r>
            <a:r>
              <a:rPr lang="en-US" altLang="ko-KR" sz="1600" dirty="0" err="1"/>
              <a:t>CoreML</a:t>
            </a:r>
            <a:r>
              <a:rPr lang="ko-KR" altLang="en-US" sz="1600" dirty="0"/>
              <a:t>에 맞게</a:t>
            </a:r>
            <a:r>
              <a:rPr lang="en-US" altLang="ko-KR" sz="1600" dirty="0"/>
              <a:t> </a:t>
            </a:r>
            <a:r>
              <a:rPr lang="ko-KR" altLang="en-US" sz="1600" dirty="0"/>
              <a:t>변환 </a:t>
            </a:r>
            <a:r>
              <a:rPr lang="en-US" altLang="ko-KR" sz="1600" dirty="0" err="1"/>
              <a:t>model.convert</a:t>
            </a:r>
            <a:r>
              <a:rPr lang="en-US" altLang="ko-KR" sz="1600" dirty="0"/>
              <a:t>()</a:t>
            </a:r>
          </a:p>
          <a:p>
            <a:r>
              <a:rPr lang="en-US" altLang="ko-KR" sz="1600" dirty="0"/>
              <a:t>     (input </a:t>
            </a:r>
            <a:r>
              <a:rPr lang="ko-KR" altLang="en-US" sz="1600" dirty="0" err="1"/>
              <a:t>전처리</a:t>
            </a:r>
            <a:r>
              <a:rPr lang="en-US" altLang="ko-KR" sz="1600" dirty="0"/>
              <a:t>)</a:t>
            </a:r>
            <a:br>
              <a:rPr lang="en-US" altLang="ko-KR" sz="1600" dirty="0"/>
            </a:br>
            <a:r>
              <a:rPr lang="en-US" altLang="ko-KR" sz="1600" dirty="0"/>
              <a:t> </a:t>
            </a:r>
            <a:endParaRPr lang="ko-KR" altLang="en-US" sz="16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6D96FE9-1613-CD57-7325-689D1DAA81BF}"/>
              </a:ext>
            </a:extLst>
          </p:cNvPr>
          <p:cNvSpPr txBox="1"/>
          <p:nvPr/>
        </p:nvSpPr>
        <p:spPr>
          <a:xfrm>
            <a:off x="826167" y="3569263"/>
            <a:ext cx="39683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4. .</a:t>
            </a:r>
            <a:r>
              <a:rPr lang="en-US" altLang="ko-KR" sz="1600" dirty="0" err="1"/>
              <a:t>mlpackage</a:t>
            </a:r>
            <a:r>
              <a:rPr lang="en-US" altLang="ko-KR" sz="1600" dirty="0"/>
              <a:t> </a:t>
            </a:r>
            <a:r>
              <a:rPr lang="ko-KR" altLang="en-US" sz="1600" dirty="0"/>
              <a:t>파일 생성 </a:t>
            </a:r>
            <a:r>
              <a:rPr lang="en-US" altLang="ko-KR" sz="1600" dirty="0"/>
              <a:t>(Export)</a:t>
            </a:r>
            <a:endParaRPr lang="ko-KR" altLang="en-US" sz="1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5E5FC43-435E-9A0C-06BA-F3374D039376}"/>
              </a:ext>
            </a:extLst>
          </p:cNvPr>
          <p:cNvSpPr txBox="1"/>
          <p:nvPr/>
        </p:nvSpPr>
        <p:spPr>
          <a:xfrm>
            <a:off x="7057662" y="1771603"/>
            <a:ext cx="3968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5. Camera Input / Stored Images</a:t>
            </a:r>
            <a:br>
              <a:rPr lang="en-US" altLang="ko-KR" sz="1600" dirty="0"/>
            </a:br>
            <a:r>
              <a:rPr lang="en-US" altLang="ko-KR" sz="1600" dirty="0"/>
              <a:t>    dataset</a:t>
            </a:r>
            <a:r>
              <a:rPr lang="ko-KR" altLang="en-US" sz="1600" dirty="0"/>
              <a:t> 준비</a:t>
            </a:r>
            <a:endParaRPr lang="en-US" altLang="ko-KR" sz="16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0AE0EF7-4E23-F06A-3662-136A7FA6C38E}"/>
              </a:ext>
            </a:extLst>
          </p:cNvPr>
          <p:cNvSpPr txBox="1"/>
          <p:nvPr/>
        </p:nvSpPr>
        <p:spPr>
          <a:xfrm>
            <a:off x="7057662" y="2672343"/>
            <a:ext cx="39683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6. Pre-processing (Resize, Normalize)</a:t>
            </a:r>
            <a:endParaRPr lang="ko-KR" altLang="en-US" sz="16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90E06E7-65F6-21F0-C611-61710F316A3D}"/>
              </a:ext>
            </a:extLst>
          </p:cNvPr>
          <p:cNvSpPr txBox="1"/>
          <p:nvPr/>
        </p:nvSpPr>
        <p:spPr>
          <a:xfrm>
            <a:off x="7057662" y="3426395"/>
            <a:ext cx="39683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7. </a:t>
            </a:r>
            <a:r>
              <a:rPr lang="en-US" altLang="ko-KR" sz="1600" dirty="0" err="1"/>
              <a:t>CoreML</a:t>
            </a:r>
            <a:r>
              <a:rPr lang="en-US" altLang="ko-KR" sz="1600" dirty="0"/>
              <a:t> Prediction (ANE/GPU)</a:t>
            </a:r>
            <a:endParaRPr lang="ko-KR" altLang="en-US" sz="16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C4BD424-8E9F-52C4-119F-5045702DEA48}"/>
              </a:ext>
            </a:extLst>
          </p:cNvPr>
          <p:cNvSpPr txBox="1"/>
          <p:nvPr/>
        </p:nvSpPr>
        <p:spPr>
          <a:xfrm>
            <a:off x="7057662" y="4241844"/>
            <a:ext cx="39683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8. Raw Mask/Logits Outputs </a:t>
            </a:r>
            <a:r>
              <a:rPr lang="ko-KR" altLang="en-US" sz="1600" dirty="0"/>
              <a:t>저장 전송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1489AE1-1A58-8C80-62AD-325D0C0AEB3F}"/>
              </a:ext>
            </a:extLst>
          </p:cNvPr>
          <p:cNvSpPr txBox="1"/>
          <p:nvPr/>
        </p:nvSpPr>
        <p:spPr>
          <a:xfrm>
            <a:off x="7057662" y="5118910"/>
            <a:ext cx="3968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9. Post-processing (Swift</a:t>
            </a:r>
            <a:r>
              <a:rPr lang="ko-KR" altLang="en-US" sz="1600" dirty="0"/>
              <a:t>로 구현</a:t>
            </a:r>
            <a:r>
              <a:rPr lang="en-US" altLang="ko-KR" sz="1600" dirty="0"/>
              <a:t>)</a:t>
            </a:r>
          </a:p>
          <a:p>
            <a:r>
              <a:rPr lang="en-US" altLang="ko-KR" sz="1600" dirty="0"/>
              <a:t>    </a:t>
            </a:r>
            <a:r>
              <a:rPr lang="ko-KR" altLang="en-US" sz="1600" dirty="0"/>
              <a:t>시각화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4E949CB-484A-216C-2E31-E60ED8A9C84B}"/>
              </a:ext>
            </a:extLst>
          </p:cNvPr>
          <p:cNvSpPr txBox="1"/>
          <p:nvPr/>
        </p:nvSpPr>
        <p:spPr>
          <a:xfrm>
            <a:off x="826167" y="5655492"/>
            <a:ext cx="3968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10. Panoptic Segmentation  </a:t>
            </a:r>
          </a:p>
          <a:p>
            <a:r>
              <a:rPr lang="ko-KR" altLang="en-US" sz="1600" dirty="0"/>
              <a:t> </a:t>
            </a:r>
            <a:r>
              <a:rPr lang="en-US" altLang="ko-KR" sz="1600" dirty="0"/>
              <a:t>Inference</a:t>
            </a:r>
            <a:r>
              <a:rPr lang="ko-KR" altLang="en-US" sz="1600" dirty="0"/>
              <a:t> 결과</a:t>
            </a:r>
            <a:r>
              <a:rPr lang="en-US" altLang="ko-KR" sz="1600" dirty="0"/>
              <a:t> </a:t>
            </a:r>
            <a:r>
              <a:rPr lang="ko-KR" altLang="en-US" sz="1600" dirty="0"/>
              <a:t>분석 </a:t>
            </a:r>
            <a:r>
              <a:rPr lang="en-US" altLang="ko-KR" sz="1600" dirty="0"/>
              <a:t>(accuracy/latency)</a:t>
            </a:r>
            <a:endParaRPr lang="ko-KR" altLang="en-US" sz="16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4E88211-0330-CE67-DDD9-FC6EB376D48D}"/>
              </a:ext>
            </a:extLst>
          </p:cNvPr>
          <p:cNvSpPr txBox="1"/>
          <p:nvPr/>
        </p:nvSpPr>
        <p:spPr>
          <a:xfrm>
            <a:off x="826167" y="4787861"/>
            <a:ext cx="3968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9. Post-processing </a:t>
            </a:r>
          </a:p>
          <a:p>
            <a:r>
              <a:rPr lang="en-US" altLang="ko-KR" sz="1600" dirty="0"/>
              <a:t>    </a:t>
            </a:r>
            <a:r>
              <a:rPr lang="en-US" altLang="ko-KR" sz="1600" dirty="0" err="1"/>
              <a:t>huggingface</a:t>
            </a:r>
            <a:r>
              <a:rPr lang="en-US" altLang="ko-KR" sz="1600" dirty="0"/>
              <a:t> </a:t>
            </a:r>
            <a:r>
              <a:rPr lang="ko-KR" altLang="en-US" sz="1600" dirty="0"/>
              <a:t>라이브러리 사용</a:t>
            </a:r>
            <a:r>
              <a:rPr lang="en-US" altLang="ko-KR" sz="1600" dirty="0"/>
              <a:t>, </a:t>
            </a:r>
            <a:r>
              <a:rPr lang="ko-KR" altLang="en-US" sz="1600" dirty="0"/>
              <a:t>시각화</a:t>
            </a:r>
          </a:p>
        </p:txBody>
      </p:sp>
      <p:cxnSp>
        <p:nvCxnSpPr>
          <p:cNvPr id="24" name="연결선: 구부러짐 23">
            <a:extLst>
              <a:ext uri="{FF2B5EF4-FFF2-40B4-BE49-F238E27FC236}">
                <a16:creationId xmlns:a16="http://schemas.microsoft.com/office/drawing/2014/main" id="{20F1EF4E-47D1-51BF-6B79-562BA984DAC0}"/>
              </a:ext>
            </a:extLst>
          </p:cNvPr>
          <p:cNvCxnSpPr>
            <a:cxnSpLocks/>
          </p:cNvCxnSpPr>
          <p:nvPr/>
        </p:nvCxnSpPr>
        <p:spPr>
          <a:xfrm flipV="1">
            <a:off x="4654062" y="1383323"/>
            <a:ext cx="2403600" cy="2391508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연결선: 구부러짐 25">
            <a:extLst>
              <a:ext uri="{FF2B5EF4-FFF2-40B4-BE49-F238E27FC236}">
                <a16:creationId xmlns:a16="http://schemas.microsoft.com/office/drawing/2014/main" id="{E580CDA1-E36D-03BC-57A1-53B89773CDB6}"/>
              </a:ext>
            </a:extLst>
          </p:cNvPr>
          <p:cNvCxnSpPr>
            <a:cxnSpLocks/>
          </p:cNvCxnSpPr>
          <p:nvPr/>
        </p:nvCxnSpPr>
        <p:spPr>
          <a:xfrm rot="10800000" flipV="1">
            <a:off x="4654063" y="4378569"/>
            <a:ext cx="2186353" cy="641586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42670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629342-B320-934B-164C-D72FC732C1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BA9214-8D41-2264-1CE8-BC332EB665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3600" dirty="0" err="1"/>
              <a:t>EoMT</a:t>
            </a:r>
            <a:r>
              <a:rPr lang="en-US" altLang="ko-KR" sz="3600" dirty="0"/>
              <a:t> </a:t>
            </a:r>
            <a:r>
              <a:rPr lang="ko-KR" altLang="en-US" sz="3600" dirty="0"/>
              <a:t>모델의 </a:t>
            </a:r>
            <a:r>
              <a:rPr lang="en-US" altLang="ko-KR" sz="3600" dirty="0"/>
              <a:t>On-device </a:t>
            </a:r>
            <a:r>
              <a:rPr lang="ko-KR" altLang="en-US" sz="3600" dirty="0"/>
              <a:t>추론 파이프라인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8B362EB-A598-4636-4329-74C59BA17B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36E57-F90E-408A-B1D8-FC5493EAAE16}" type="slidenum">
              <a:rPr lang="ko-KR" altLang="en-US" smtClean="0"/>
              <a:t>7</a:t>
            </a:fld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43051D4-FEDD-85FC-C2E6-09193845F58E}"/>
              </a:ext>
            </a:extLst>
          </p:cNvPr>
          <p:cNvSpPr txBox="1"/>
          <p:nvPr/>
        </p:nvSpPr>
        <p:spPr>
          <a:xfrm>
            <a:off x="826167" y="1771603"/>
            <a:ext cx="39683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2"/>
                </a:solidFill>
              </a:rPr>
              <a:t>1. </a:t>
            </a:r>
            <a:r>
              <a:rPr lang="en-US" altLang="ko-KR" sz="1600" dirty="0" err="1">
                <a:solidFill>
                  <a:schemeClr val="bg2"/>
                </a:solidFill>
              </a:rPr>
              <a:t>PyTorch</a:t>
            </a:r>
            <a:r>
              <a:rPr lang="en-US" altLang="ko-KR" sz="1600" dirty="0">
                <a:solidFill>
                  <a:schemeClr val="bg2"/>
                </a:solidFill>
              </a:rPr>
              <a:t> </a:t>
            </a:r>
            <a:r>
              <a:rPr lang="en-US" altLang="ko-KR" sz="1600" dirty="0" err="1">
                <a:solidFill>
                  <a:schemeClr val="bg2"/>
                </a:solidFill>
              </a:rPr>
              <a:t>EoMT</a:t>
            </a:r>
            <a:r>
              <a:rPr lang="en-US" altLang="ko-KR" sz="1600" dirty="0">
                <a:solidFill>
                  <a:schemeClr val="bg2"/>
                </a:solidFill>
              </a:rPr>
              <a:t> Model (Trained)</a:t>
            </a:r>
            <a:endParaRPr lang="ko-KR" altLang="en-US" sz="1600" dirty="0">
              <a:solidFill>
                <a:schemeClr val="bg2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14A4AFF-9E73-C383-6611-0977904607EF}"/>
              </a:ext>
            </a:extLst>
          </p:cNvPr>
          <p:cNvSpPr txBox="1"/>
          <p:nvPr/>
        </p:nvSpPr>
        <p:spPr>
          <a:xfrm>
            <a:off x="826168" y="1137940"/>
            <a:ext cx="3968324" cy="40011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2000" dirty="0"/>
              <a:t>Server – Python</a:t>
            </a:r>
            <a:endParaRPr lang="ko-KR" altLang="en-US" sz="2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F542AA-C6FD-2D06-6C12-5569614F5CA4}"/>
              </a:ext>
            </a:extLst>
          </p:cNvPr>
          <p:cNvSpPr txBox="1"/>
          <p:nvPr/>
        </p:nvSpPr>
        <p:spPr>
          <a:xfrm>
            <a:off x="826167" y="2309691"/>
            <a:ext cx="41950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2"/>
                </a:solidFill>
              </a:rPr>
              <a:t>2. Dummy Input </a:t>
            </a:r>
            <a:r>
              <a:rPr lang="ko-KR" altLang="en-US" sz="1600" dirty="0">
                <a:solidFill>
                  <a:schemeClr val="bg2"/>
                </a:solidFill>
              </a:rPr>
              <a:t>주입 후 모델 연산의 정적 그래프 저장 </a:t>
            </a:r>
            <a:r>
              <a:rPr lang="en-US" altLang="ko-KR" sz="1600" dirty="0">
                <a:solidFill>
                  <a:schemeClr val="bg2"/>
                </a:solidFill>
              </a:rPr>
              <a:t>(</a:t>
            </a:r>
            <a:r>
              <a:rPr lang="en-US" altLang="ko-KR" sz="1600" dirty="0" err="1">
                <a:solidFill>
                  <a:schemeClr val="bg2"/>
                </a:solidFill>
              </a:rPr>
              <a:t>jit</a:t>
            </a:r>
            <a:r>
              <a:rPr lang="en-US" altLang="ko-KR" sz="1600" dirty="0">
                <a:solidFill>
                  <a:schemeClr val="bg2"/>
                </a:solidFill>
              </a:rPr>
              <a:t> trace)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53F1C89-CC7B-3197-E05C-6FFD27647F28}"/>
              </a:ext>
            </a:extLst>
          </p:cNvPr>
          <p:cNvSpPr txBox="1"/>
          <p:nvPr/>
        </p:nvSpPr>
        <p:spPr>
          <a:xfrm>
            <a:off x="826167" y="3010897"/>
            <a:ext cx="45495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3. </a:t>
            </a:r>
            <a:r>
              <a:rPr lang="ko-KR" altLang="en-US" sz="1600" dirty="0"/>
              <a:t>모델을 </a:t>
            </a:r>
            <a:r>
              <a:rPr lang="en-US" altLang="ko-KR" sz="1600" dirty="0" err="1"/>
              <a:t>CoreML</a:t>
            </a:r>
            <a:r>
              <a:rPr lang="ko-KR" altLang="en-US" sz="1600" dirty="0"/>
              <a:t>에 맞게</a:t>
            </a:r>
            <a:r>
              <a:rPr lang="en-US" altLang="ko-KR" sz="1600" dirty="0"/>
              <a:t> </a:t>
            </a:r>
            <a:r>
              <a:rPr lang="ko-KR" altLang="en-US" sz="1600" dirty="0"/>
              <a:t>변환 </a:t>
            </a:r>
            <a:r>
              <a:rPr lang="en-US" altLang="ko-KR" sz="1600" dirty="0" err="1"/>
              <a:t>model.convert</a:t>
            </a:r>
            <a:r>
              <a:rPr lang="en-US" altLang="ko-KR" sz="1600" dirty="0"/>
              <a:t>()</a:t>
            </a:r>
          </a:p>
          <a:p>
            <a:r>
              <a:rPr lang="en-US" altLang="ko-KR" sz="1600" dirty="0"/>
              <a:t>     (input </a:t>
            </a:r>
            <a:r>
              <a:rPr lang="ko-KR" altLang="en-US" sz="1600" dirty="0" err="1"/>
              <a:t>전처리</a:t>
            </a:r>
            <a:r>
              <a:rPr lang="en-US" altLang="ko-KR" sz="1600" dirty="0"/>
              <a:t>)</a:t>
            </a:r>
            <a:br>
              <a:rPr lang="en-US" altLang="ko-KR" sz="1600" dirty="0"/>
            </a:br>
            <a:r>
              <a:rPr lang="en-US" altLang="ko-KR" sz="1600" dirty="0"/>
              <a:t> </a:t>
            </a:r>
            <a:endParaRPr lang="ko-KR" altLang="en-US" sz="16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88E57F9-3F55-8882-CFA2-8F4DD3E79334}"/>
              </a:ext>
            </a:extLst>
          </p:cNvPr>
          <p:cNvSpPr txBox="1"/>
          <p:nvPr/>
        </p:nvSpPr>
        <p:spPr>
          <a:xfrm>
            <a:off x="826167" y="3569263"/>
            <a:ext cx="39683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2"/>
                </a:solidFill>
              </a:rPr>
              <a:t>4. .</a:t>
            </a:r>
            <a:r>
              <a:rPr lang="en-US" altLang="ko-KR" sz="1600" dirty="0" err="1">
                <a:solidFill>
                  <a:schemeClr val="bg2"/>
                </a:solidFill>
              </a:rPr>
              <a:t>mlpackage</a:t>
            </a:r>
            <a:r>
              <a:rPr lang="en-US" altLang="ko-KR" sz="1600" dirty="0">
                <a:solidFill>
                  <a:schemeClr val="bg2"/>
                </a:solidFill>
              </a:rPr>
              <a:t> </a:t>
            </a:r>
            <a:r>
              <a:rPr lang="ko-KR" altLang="en-US" sz="1600" dirty="0">
                <a:solidFill>
                  <a:schemeClr val="bg2"/>
                </a:solidFill>
              </a:rPr>
              <a:t>파일 생성 </a:t>
            </a:r>
            <a:r>
              <a:rPr lang="en-US" altLang="ko-KR" sz="1600" dirty="0">
                <a:solidFill>
                  <a:schemeClr val="bg2"/>
                </a:solidFill>
              </a:rPr>
              <a:t>(Export)</a:t>
            </a:r>
            <a:endParaRPr lang="ko-KR" altLang="en-US" sz="1600" dirty="0">
              <a:solidFill>
                <a:schemeClr val="bg2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D479DD1-5D0C-5A02-54B4-E188D3877DA0}"/>
              </a:ext>
            </a:extLst>
          </p:cNvPr>
          <p:cNvSpPr txBox="1"/>
          <p:nvPr/>
        </p:nvSpPr>
        <p:spPr>
          <a:xfrm>
            <a:off x="826167" y="5655492"/>
            <a:ext cx="3968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2"/>
                </a:solidFill>
              </a:rPr>
              <a:t>10. Panoptic Segmentation  </a:t>
            </a:r>
          </a:p>
          <a:p>
            <a:r>
              <a:rPr lang="ko-KR" altLang="en-US" sz="1600" dirty="0">
                <a:solidFill>
                  <a:schemeClr val="bg2"/>
                </a:solidFill>
              </a:rPr>
              <a:t> </a:t>
            </a:r>
            <a:r>
              <a:rPr lang="en-US" altLang="ko-KR" sz="1600" dirty="0">
                <a:solidFill>
                  <a:schemeClr val="bg2"/>
                </a:solidFill>
              </a:rPr>
              <a:t>Inference</a:t>
            </a:r>
            <a:r>
              <a:rPr lang="ko-KR" altLang="en-US" sz="1600" dirty="0">
                <a:solidFill>
                  <a:schemeClr val="bg2"/>
                </a:solidFill>
              </a:rPr>
              <a:t> 결과</a:t>
            </a:r>
            <a:r>
              <a:rPr lang="en-US" altLang="ko-KR" sz="1600" dirty="0">
                <a:solidFill>
                  <a:schemeClr val="bg2"/>
                </a:solidFill>
              </a:rPr>
              <a:t> </a:t>
            </a:r>
            <a:r>
              <a:rPr lang="ko-KR" altLang="en-US" sz="1600" dirty="0">
                <a:solidFill>
                  <a:schemeClr val="bg2"/>
                </a:solidFill>
              </a:rPr>
              <a:t>분석 </a:t>
            </a:r>
            <a:r>
              <a:rPr lang="en-US" altLang="ko-KR" sz="1600" dirty="0">
                <a:solidFill>
                  <a:schemeClr val="bg2"/>
                </a:solidFill>
              </a:rPr>
              <a:t>(accuracy/latency)</a:t>
            </a:r>
            <a:endParaRPr lang="ko-KR" altLang="en-US" sz="1600" dirty="0">
              <a:solidFill>
                <a:schemeClr val="bg2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E05E509-3EC0-C7E3-81E2-5035321DB7D8}"/>
              </a:ext>
            </a:extLst>
          </p:cNvPr>
          <p:cNvSpPr txBox="1"/>
          <p:nvPr/>
        </p:nvSpPr>
        <p:spPr>
          <a:xfrm>
            <a:off x="826167" y="4787861"/>
            <a:ext cx="3968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2"/>
                </a:solidFill>
              </a:rPr>
              <a:t>9. Post-processing </a:t>
            </a:r>
          </a:p>
          <a:p>
            <a:r>
              <a:rPr lang="en-US" altLang="ko-KR" sz="1600" dirty="0">
                <a:solidFill>
                  <a:schemeClr val="bg2"/>
                </a:solidFill>
              </a:rPr>
              <a:t>    </a:t>
            </a:r>
            <a:r>
              <a:rPr lang="en-US" altLang="ko-KR" sz="1600" dirty="0" err="1">
                <a:solidFill>
                  <a:schemeClr val="bg2"/>
                </a:solidFill>
              </a:rPr>
              <a:t>huggingface</a:t>
            </a:r>
            <a:r>
              <a:rPr lang="en-US" altLang="ko-KR" sz="1600" dirty="0">
                <a:solidFill>
                  <a:schemeClr val="bg2"/>
                </a:solidFill>
              </a:rPr>
              <a:t> </a:t>
            </a:r>
            <a:r>
              <a:rPr lang="ko-KR" altLang="en-US" sz="1600" dirty="0">
                <a:solidFill>
                  <a:schemeClr val="bg2"/>
                </a:solidFill>
              </a:rPr>
              <a:t>라이브러리 사용</a:t>
            </a:r>
            <a:r>
              <a:rPr lang="en-US" altLang="ko-KR" sz="1600" dirty="0">
                <a:solidFill>
                  <a:schemeClr val="bg2"/>
                </a:solidFill>
              </a:rPr>
              <a:t>, </a:t>
            </a:r>
            <a:r>
              <a:rPr lang="ko-KR" altLang="en-US" sz="1600" dirty="0">
                <a:solidFill>
                  <a:schemeClr val="bg2"/>
                </a:solidFill>
              </a:rPr>
              <a:t>시각화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9FFCDF-E459-35A7-BF2C-335B57241B57}"/>
              </a:ext>
            </a:extLst>
          </p:cNvPr>
          <p:cNvSpPr txBox="1"/>
          <p:nvPr/>
        </p:nvSpPr>
        <p:spPr>
          <a:xfrm>
            <a:off x="6816245" y="2133733"/>
            <a:ext cx="4549588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/>
              <a:t>3</a:t>
            </a:r>
            <a:r>
              <a:rPr lang="ko-KR" altLang="en-US" sz="1800" dirty="0"/>
              <a:t>단계</a:t>
            </a:r>
            <a:r>
              <a:rPr lang="en-US" altLang="ko-KR" sz="1800" dirty="0"/>
              <a:t>:</a:t>
            </a:r>
            <a:r>
              <a:rPr lang="ko-KR" altLang="en-US" sz="1800" dirty="0"/>
              <a:t> </a:t>
            </a:r>
            <a:r>
              <a:rPr lang="en-US" altLang="ko-KR" sz="1800" dirty="0" err="1"/>
              <a:t>CoreML</a:t>
            </a:r>
            <a:r>
              <a:rPr lang="en-US" altLang="ko-KR" sz="1800" dirty="0"/>
              <a:t> </a:t>
            </a:r>
            <a:r>
              <a:rPr lang="ko-KR" altLang="en-US" sz="1800" dirty="0"/>
              <a:t>변환 시의 문제 사항</a:t>
            </a:r>
            <a:endParaRPr lang="en-US" altLang="ko-KR" sz="1800" dirty="0"/>
          </a:p>
          <a:p>
            <a:endParaRPr lang="en-US" altLang="ko-KR" dirty="0"/>
          </a:p>
          <a:p>
            <a:r>
              <a:rPr lang="ko-KR" altLang="en-US" b="1" dirty="0"/>
              <a:t>동적 전처리의 부재</a:t>
            </a:r>
            <a:r>
              <a:rPr lang="en-US" altLang="ko-KR" dirty="0"/>
              <a:t>:</a:t>
            </a:r>
          </a:p>
          <a:p>
            <a:r>
              <a:rPr lang="en-US" altLang="ko-KR" dirty="0" err="1"/>
              <a:t>PyTorch</a:t>
            </a:r>
            <a:r>
              <a:rPr lang="en-US" altLang="ko-KR" dirty="0"/>
              <a:t> </a:t>
            </a:r>
            <a:r>
              <a:rPr lang="ko-KR" altLang="en-US" dirty="0"/>
              <a:t>환경과 달리</a:t>
            </a:r>
            <a:r>
              <a:rPr lang="en-US" altLang="ko-KR" dirty="0"/>
              <a:t>, </a:t>
            </a:r>
            <a:r>
              <a:rPr lang="ko-KR" altLang="en-US" dirty="0"/>
              <a:t>다양한 해상도의 입력 이미지를 모델이 요구하는 </a:t>
            </a:r>
            <a:r>
              <a:rPr lang="ko-KR" altLang="en-US" dirty="0" err="1"/>
              <a:t>텐서</a:t>
            </a:r>
            <a:r>
              <a:rPr lang="en-US" altLang="ko-KR" dirty="0"/>
              <a:t>(1,3,640,640)</a:t>
            </a:r>
            <a:r>
              <a:rPr lang="ko-KR" altLang="en-US" dirty="0"/>
              <a:t>로 자동으로 </a:t>
            </a:r>
            <a:r>
              <a:rPr lang="ko-KR" altLang="en-US" dirty="0" err="1"/>
              <a:t>전처리</a:t>
            </a:r>
            <a:r>
              <a:rPr lang="en-US" altLang="ko-KR" dirty="0"/>
              <a:t>(</a:t>
            </a:r>
            <a:r>
              <a:rPr lang="ko-KR" altLang="en-US" dirty="0"/>
              <a:t>정규화</a:t>
            </a:r>
            <a:r>
              <a:rPr lang="en-US" altLang="ko-KR" dirty="0"/>
              <a:t>, resize)</a:t>
            </a:r>
            <a:r>
              <a:rPr lang="ko-KR" altLang="en-US" dirty="0"/>
              <a:t>하는 </a:t>
            </a:r>
            <a:r>
              <a:rPr lang="ko-KR" altLang="en-US" dirty="0" err="1"/>
              <a:t>매커니즘</a:t>
            </a:r>
            <a:r>
              <a:rPr lang="ko-KR" altLang="en-US" dirty="0"/>
              <a:t> 부재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해당 전처리를 구현하여 해결</a:t>
            </a:r>
            <a:endParaRPr lang="en-US" altLang="ko-KR" dirty="0"/>
          </a:p>
          <a:p>
            <a:r>
              <a:rPr lang="en-US" altLang="ko-KR" dirty="0"/>
              <a:t>Hugging face </a:t>
            </a:r>
            <a:r>
              <a:rPr lang="ko-KR" altLang="en-US" dirty="0"/>
              <a:t>라이브러리 참고</a:t>
            </a: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DF022080-F7D7-F8B0-434B-BE1109A5367B}"/>
              </a:ext>
            </a:extLst>
          </p:cNvPr>
          <p:cNvCxnSpPr/>
          <p:nvPr/>
        </p:nvCxnSpPr>
        <p:spPr>
          <a:xfrm>
            <a:off x="5519190" y="3263153"/>
            <a:ext cx="7202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84574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B34CD7-79CC-7EBB-4E3C-86E18F38EF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745A31-94B1-E0CD-6F61-5DEE81349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err="1"/>
              <a:t>Coreml</a:t>
            </a:r>
            <a:r>
              <a:rPr lang="en-US" altLang="ko-KR" dirty="0"/>
              <a:t> </a:t>
            </a:r>
            <a:r>
              <a:rPr lang="ko-KR" altLang="en-US" dirty="0"/>
              <a:t>변환 과정에서의 문제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D11D806-1355-A8F6-963F-6D96EA27F9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36E57-F90E-408A-B1D8-FC5493EAAE16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5005562-FB87-39E6-D49B-6FC664D3EE62}"/>
              </a:ext>
            </a:extLst>
          </p:cNvPr>
          <p:cNvSpPr txBox="1"/>
          <p:nvPr/>
        </p:nvSpPr>
        <p:spPr>
          <a:xfrm>
            <a:off x="732382" y="1134291"/>
            <a:ext cx="98652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전처리가 제대로 구현되지 않았을 경우 제대로 </a:t>
            </a:r>
            <a:r>
              <a:rPr lang="en-US" altLang="ko-KR" sz="1600" dirty="0"/>
              <a:t>segmentation</a:t>
            </a:r>
            <a:r>
              <a:rPr lang="ko-KR" altLang="en-US" sz="1600" dirty="0"/>
              <a:t>되지 않는 상황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경우 </a:t>
            </a:r>
            <a:r>
              <a:rPr lang="en-US" altLang="ko-KR" sz="1600" dirty="0"/>
              <a:t>(1)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433C7B6-1A35-CB4D-28D4-8A3C6435E6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6474" y="1957607"/>
            <a:ext cx="1881188" cy="250825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B3B4930-BAD3-69D1-F6D4-24E50832FB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1773" y="4560296"/>
            <a:ext cx="2900363" cy="217527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350C845-E1DD-9567-71B6-A9F63095D8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7231" y="1989753"/>
            <a:ext cx="1881188" cy="250825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E8DB87E-11E8-1B8A-B054-AF03F7C3A4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6196" y="4560296"/>
            <a:ext cx="2900363" cy="217527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F48D29C-CCE0-9819-97B0-827862C0F1B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96852" y="1989752"/>
            <a:ext cx="1881189" cy="250825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4C54010-AEC8-CE51-3911-DE118FA4BF7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48825" y="4560295"/>
            <a:ext cx="2900363" cy="217527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765ADA8-F6B2-944E-FEEC-E38432F1950E}"/>
              </a:ext>
            </a:extLst>
          </p:cNvPr>
          <p:cNvSpPr txBox="1"/>
          <p:nvPr/>
        </p:nvSpPr>
        <p:spPr>
          <a:xfrm>
            <a:off x="2318581" y="1624462"/>
            <a:ext cx="757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원본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D8ADE9-9864-17BA-DE67-B05D9E439F04}"/>
              </a:ext>
            </a:extLst>
          </p:cNvPr>
          <p:cNvSpPr txBox="1"/>
          <p:nvPr/>
        </p:nvSpPr>
        <p:spPr>
          <a:xfrm>
            <a:off x="5398666" y="1624462"/>
            <a:ext cx="2334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Ground Truth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CB7F65-AE0D-15EF-0F16-DAA2C325D84C}"/>
              </a:ext>
            </a:extLst>
          </p:cNvPr>
          <p:cNvSpPr txBox="1"/>
          <p:nvPr/>
        </p:nvSpPr>
        <p:spPr>
          <a:xfrm>
            <a:off x="9043457" y="1624462"/>
            <a:ext cx="1227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추론결과</a:t>
            </a:r>
          </a:p>
        </p:txBody>
      </p:sp>
    </p:spTree>
    <p:extLst>
      <p:ext uri="{BB962C8B-B14F-4D97-AF65-F5344CB8AC3E}">
        <p14:creationId xmlns:p14="http://schemas.microsoft.com/office/powerpoint/2010/main" val="32458300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A960E5-FCBD-1552-003F-AD9287E591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AAF781-C397-EC2E-D97E-32D07086D5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err="1"/>
              <a:t>Coreml</a:t>
            </a:r>
            <a:r>
              <a:rPr lang="en-US" altLang="ko-KR" dirty="0"/>
              <a:t> </a:t>
            </a:r>
            <a:r>
              <a:rPr lang="ko-KR" altLang="en-US" dirty="0"/>
              <a:t>변환 과정에서의 문제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E9CE6A4-EBA5-5C96-40EC-8493CF783A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36E57-F90E-408A-B1D8-FC5493EAAE16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BC1146B-B8F1-DA75-75DB-7B1AD9E594AD}"/>
              </a:ext>
            </a:extLst>
          </p:cNvPr>
          <p:cNvSpPr txBox="1"/>
          <p:nvPr/>
        </p:nvSpPr>
        <p:spPr>
          <a:xfrm>
            <a:off x="732382" y="1134291"/>
            <a:ext cx="98652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Segmentation</a:t>
            </a:r>
            <a:r>
              <a:rPr lang="ko-KR" altLang="en-US" sz="1600" dirty="0"/>
              <a:t>이 안되는 원인을 파악하는 과정에서 동일 데이터셋으로 </a:t>
            </a:r>
            <a:r>
              <a:rPr lang="ko-KR" altLang="en-US" sz="1600" dirty="0" err="1"/>
              <a:t>코랩에서</a:t>
            </a:r>
            <a:r>
              <a:rPr lang="ko-KR" altLang="en-US" sz="1600" dirty="0"/>
              <a:t> 추론 진행</a:t>
            </a:r>
            <a:endParaRPr lang="en-US" altLang="ko-KR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 dirty="0" err="1"/>
              <a:t>코랩에서도</a:t>
            </a:r>
            <a:r>
              <a:rPr lang="ko-KR" altLang="en-US" sz="1600" dirty="0"/>
              <a:t> </a:t>
            </a:r>
            <a:r>
              <a:rPr lang="en-US" altLang="ko-KR" sz="1600" dirty="0"/>
              <a:t>data loader</a:t>
            </a:r>
            <a:r>
              <a:rPr lang="ko-KR" altLang="en-US" sz="1600" dirty="0"/>
              <a:t>로 자동으로 이미지 변환 </a:t>
            </a:r>
            <a:r>
              <a:rPr lang="en-US" altLang="ko-KR" sz="1600" dirty="0"/>
              <a:t>– data loader </a:t>
            </a:r>
            <a:r>
              <a:rPr lang="ko-KR" altLang="en-US" sz="1600" dirty="0"/>
              <a:t>분석</a:t>
            </a:r>
            <a:endParaRPr lang="en-US" altLang="ko-KR" sz="1600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E5F943D6-545E-5EB5-1034-3C334E9FCD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8046" y="1800789"/>
            <a:ext cx="7683979" cy="4227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717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/>
        <a:ea typeface="arial"/>
        <a:cs typeface=""/>
      </a:majorFont>
      <a:minorFont>
        <a:latin typeface="Arial"/>
        <a:ea typeface="ari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4724</TotalTime>
  <Words>706</Words>
  <Application>Microsoft Office PowerPoint</Application>
  <PresentationFormat>와이드스크린</PresentationFormat>
  <Paragraphs>132</Paragraphs>
  <Slides>14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7" baseType="lpstr">
      <vt:lpstr>맑은 고딕</vt:lpstr>
      <vt:lpstr>Arial</vt:lpstr>
      <vt:lpstr>Office 테마</vt:lpstr>
      <vt:lpstr>EoMT 모델 추론 진행사항 정리</vt:lpstr>
      <vt:lpstr>목차</vt:lpstr>
      <vt:lpstr>EoMT 모델 설명 Encoder only Mask Transformer</vt:lpstr>
      <vt:lpstr>목표</vt:lpstr>
      <vt:lpstr>진행사항</vt:lpstr>
      <vt:lpstr>EoMT 모델의 On-device 추론 파이프라인</vt:lpstr>
      <vt:lpstr>EoMT 모델의 On-device 추론 파이프라인</vt:lpstr>
      <vt:lpstr>Coreml 변환 과정에서의 문제</vt:lpstr>
      <vt:lpstr>Coreml 변환 과정에서의 문제</vt:lpstr>
      <vt:lpstr>Coreml 변환 과정에서의 문제</vt:lpstr>
      <vt:lpstr>Coreml 변환 과정에서의 문제</vt:lpstr>
      <vt:lpstr>Coreml 변환 과정에서의 문제 해결</vt:lpstr>
      <vt:lpstr>EoMT 모델의 On-device 추론 파이프라인</vt:lpstr>
      <vt:lpstr>앞으로의 계획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konwoo</dc:creator>
  <cp:lastModifiedBy>Suhyeon</cp:lastModifiedBy>
  <cp:revision>1551</cp:revision>
  <dcterms:created xsi:type="dcterms:W3CDTF">2023-03-06T16:32:37Z</dcterms:created>
  <dcterms:modified xsi:type="dcterms:W3CDTF">2025-11-25T01:44:26Z</dcterms:modified>
</cp:coreProperties>
</file>